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0" r:id="rId3"/>
    <p:sldId id="261" r:id="rId4"/>
    <p:sldId id="262" r:id="rId5"/>
    <p:sldId id="263"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7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025314770436296E-2"/>
          <c:y val="7.0961180238379495E-2"/>
          <c:w val="0.81516917722241244"/>
          <c:h val="0.70691085153726918"/>
        </c:manualLayout>
      </c:layout>
      <c:barChart>
        <c:barDir val="col"/>
        <c:grouping val="stacked"/>
        <c:varyColors val="0"/>
        <c:ser>
          <c:idx val="0"/>
          <c:order val="0"/>
          <c:tx>
            <c:strRef>
              <c:f>Sheet1!$A$2</c:f>
              <c:strCache>
                <c:ptCount val="1"/>
                <c:pt idx="0">
                  <c:v>汚物・汚水＋悪臭（左軸）</c:v>
                </c:pt>
              </c:strCache>
            </c:strRef>
          </c:tx>
          <c:spPr>
            <a:solidFill>
              <a:schemeClr val="accent5">
                <a:lumMod val="50000"/>
              </a:schemeClr>
            </a:solidFill>
            <a:ln>
              <a:noFill/>
            </a:ln>
            <a:effectLst/>
          </c:spPr>
          <c:invertIfNegative val="0"/>
          <c:cat>
            <c:strRef>
              <c:f>Sheet1!$B$1:$L$1</c:f>
              <c:strCache>
                <c:ptCount val="11"/>
                <c:pt idx="0">
                  <c:v>Ｈ25</c:v>
                </c:pt>
                <c:pt idx="1">
                  <c:v>Ｈ26</c:v>
                </c:pt>
                <c:pt idx="2">
                  <c:v>Ｈ27</c:v>
                </c:pt>
                <c:pt idx="3">
                  <c:v>Ｈ28</c:v>
                </c:pt>
                <c:pt idx="4">
                  <c:v>Ｈ29</c:v>
                </c:pt>
                <c:pt idx="5">
                  <c:v>Ｈ30</c:v>
                </c:pt>
                <c:pt idx="6">
                  <c:v>Ｒ1</c:v>
                </c:pt>
                <c:pt idx="7">
                  <c:v>Ｒ2</c:v>
                </c:pt>
                <c:pt idx="8">
                  <c:v>Ｒ3</c:v>
                </c:pt>
                <c:pt idx="9">
                  <c:v>Ｒ4</c:v>
                </c:pt>
                <c:pt idx="10">
                  <c:v>R5</c:v>
                </c:pt>
              </c:strCache>
            </c:strRef>
          </c:cat>
          <c:val>
            <c:numRef>
              <c:f>Sheet1!$B$2:$L$2</c:f>
              <c:numCache>
                <c:formatCode>General</c:formatCode>
                <c:ptCount val="11"/>
                <c:pt idx="0">
                  <c:v>146</c:v>
                </c:pt>
                <c:pt idx="1">
                  <c:v>24</c:v>
                </c:pt>
                <c:pt idx="2">
                  <c:v>318</c:v>
                </c:pt>
                <c:pt idx="3">
                  <c:v>139</c:v>
                </c:pt>
                <c:pt idx="4">
                  <c:v>337</c:v>
                </c:pt>
                <c:pt idx="5">
                  <c:v>209</c:v>
                </c:pt>
                <c:pt idx="6">
                  <c:v>111</c:v>
                </c:pt>
                <c:pt idx="7">
                  <c:v>119</c:v>
                </c:pt>
                <c:pt idx="8">
                  <c:v>92</c:v>
                </c:pt>
                <c:pt idx="9">
                  <c:v>67</c:v>
                </c:pt>
                <c:pt idx="10">
                  <c:v>64</c:v>
                </c:pt>
              </c:numCache>
            </c:numRef>
          </c:val>
          <c:extLst>
            <c:ext xmlns:c16="http://schemas.microsoft.com/office/drawing/2014/chart" uri="{C3380CC4-5D6E-409C-BE32-E72D297353CC}">
              <c16:uniqueId val="{00000000-3495-4AE1-8066-EBAACCB43C9D}"/>
            </c:ext>
          </c:extLst>
        </c:ser>
        <c:ser>
          <c:idx val="1"/>
          <c:order val="1"/>
          <c:tx>
            <c:strRef>
              <c:f>Sheet1!$A$3</c:f>
              <c:strCache>
                <c:ptCount val="1"/>
                <c:pt idx="0">
                  <c:v>その他の苦情（左軸）</c:v>
                </c:pt>
              </c:strCache>
            </c:strRef>
          </c:tx>
          <c:spPr>
            <a:solidFill>
              <a:schemeClr val="accent5">
                <a:lumMod val="60000"/>
                <a:lumOff val="40000"/>
              </a:schemeClr>
            </a:solidFill>
            <a:ln>
              <a:noFill/>
            </a:ln>
            <a:effectLst/>
          </c:spPr>
          <c:invertIfNegative val="0"/>
          <c:cat>
            <c:strRef>
              <c:f>Sheet1!$B$1:$L$1</c:f>
              <c:strCache>
                <c:ptCount val="11"/>
                <c:pt idx="0">
                  <c:v>Ｈ25</c:v>
                </c:pt>
                <c:pt idx="1">
                  <c:v>Ｈ26</c:v>
                </c:pt>
                <c:pt idx="2">
                  <c:v>Ｈ27</c:v>
                </c:pt>
                <c:pt idx="3">
                  <c:v>Ｈ28</c:v>
                </c:pt>
                <c:pt idx="4">
                  <c:v>Ｈ29</c:v>
                </c:pt>
                <c:pt idx="5">
                  <c:v>Ｈ30</c:v>
                </c:pt>
                <c:pt idx="6">
                  <c:v>Ｒ1</c:v>
                </c:pt>
                <c:pt idx="7">
                  <c:v>Ｒ2</c:v>
                </c:pt>
                <c:pt idx="8">
                  <c:v>Ｒ3</c:v>
                </c:pt>
                <c:pt idx="9">
                  <c:v>Ｒ4</c:v>
                </c:pt>
                <c:pt idx="10">
                  <c:v>R5</c:v>
                </c:pt>
              </c:strCache>
            </c:strRef>
          </c:cat>
          <c:val>
            <c:numRef>
              <c:f>Sheet1!$B$3:$L$3</c:f>
              <c:numCache>
                <c:formatCode>General</c:formatCode>
                <c:ptCount val="11"/>
                <c:pt idx="0">
                  <c:v>86</c:v>
                </c:pt>
                <c:pt idx="1">
                  <c:v>152</c:v>
                </c:pt>
                <c:pt idx="2">
                  <c:v>102</c:v>
                </c:pt>
                <c:pt idx="3">
                  <c:v>136</c:v>
                </c:pt>
                <c:pt idx="4">
                  <c:v>128</c:v>
                </c:pt>
                <c:pt idx="5">
                  <c:v>77</c:v>
                </c:pt>
                <c:pt idx="6">
                  <c:v>143</c:v>
                </c:pt>
                <c:pt idx="7">
                  <c:v>106</c:v>
                </c:pt>
                <c:pt idx="8">
                  <c:v>120</c:v>
                </c:pt>
                <c:pt idx="9">
                  <c:v>84</c:v>
                </c:pt>
                <c:pt idx="10">
                  <c:v>63</c:v>
                </c:pt>
              </c:numCache>
            </c:numRef>
          </c:val>
          <c:extLst>
            <c:ext xmlns:c16="http://schemas.microsoft.com/office/drawing/2014/chart" uri="{C3380CC4-5D6E-409C-BE32-E72D297353CC}">
              <c16:uniqueId val="{00000001-3495-4AE1-8066-EBAACCB43C9D}"/>
            </c:ext>
          </c:extLst>
        </c:ser>
        <c:dLbls>
          <c:showLegendKey val="0"/>
          <c:showVal val="0"/>
          <c:showCatName val="0"/>
          <c:showSerName val="0"/>
          <c:showPercent val="0"/>
          <c:showBubbleSize val="0"/>
        </c:dLbls>
        <c:gapWidth val="219"/>
        <c:overlap val="100"/>
        <c:axId val="513840144"/>
        <c:axId val="513839160"/>
      </c:barChart>
      <c:lineChart>
        <c:grouping val="standard"/>
        <c:varyColors val="0"/>
        <c:ser>
          <c:idx val="2"/>
          <c:order val="2"/>
          <c:tx>
            <c:strRef>
              <c:f>Sheet1!$A$4</c:f>
              <c:strCache>
                <c:ptCount val="1"/>
                <c:pt idx="0">
                  <c:v>登録猫ボランティア数（右軸）</c:v>
                </c:pt>
              </c:strCache>
            </c:strRef>
          </c:tx>
          <c:spPr>
            <a:ln w="60325" cap="rnd">
              <a:solidFill>
                <a:schemeClr val="tx1"/>
              </a:solidFill>
              <a:round/>
            </a:ln>
            <a:effectLst/>
          </c:spPr>
          <c:marker>
            <c:symbol val="circle"/>
            <c:size val="5"/>
            <c:spPr>
              <a:solidFill>
                <a:schemeClr val="tx1"/>
              </a:solidFill>
              <a:ln w="117475">
                <a:solidFill>
                  <a:schemeClr val="tx1"/>
                </a:solidFill>
              </a:ln>
              <a:effectLst/>
            </c:spPr>
          </c:marker>
          <c:cat>
            <c:strRef>
              <c:f>Sheet1!$B$1:$L$1</c:f>
              <c:strCache>
                <c:ptCount val="11"/>
                <c:pt idx="0">
                  <c:v>Ｈ25</c:v>
                </c:pt>
                <c:pt idx="1">
                  <c:v>Ｈ26</c:v>
                </c:pt>
                <c:pt idx="2">
                  <c:v>Ｈ27</c:v>
                </c:pt>
                <c:pt idx="3">
                  <c:v>Ｈ28</c:v>
                </c:pt>
                <c:pt idx="4">
                  <c:v>Ｈ29</c:v>
                </c:pt>
                <c:pt idx="5">
                  <c:v>Ｈ30</c:v>
                </c:pt>
                <c:pt idx="6">
                  <c:v>Ｒ1</c:v>
                </c:pt>
                <c:pt idx="7">
                  <c:v>Ｒ2</c:v>
                </c:pt>
                <c:pt idx="8">
                  <c:v>Ｒ3</c:v>
                </c:pt>
                <c:pt idx="9">
                  <c:v>Ｒ4</c:v>
                </c:pt>
                <c:pt idx="10">
                  <c:v>R5</c:v>
                </c:pt>
              </c:strCache>
            </c:strRef>
          </c:cat>
          <c:val>
            <c:numRef>
              <c:f>Sheet1!$B$4:$L$4</c:f>
              <c:numCache>
                <c:formatCode>General</c:formatCode>
                <c:ptCount val="11"/>
                <c:pt idx="9">
                  <c:v>25</c:v>
                </c:pt>
                <c:pt idx="10">
                  <c:v>36</c:v>
                </c:pt>
              </c:numCache>
            </c:numRef>
          </c:val>
          <c:smooth val="0"/>
          <c:extLst>
            <c:ext xmlns:c16="http://schemas.microsoft.com/office/drawing/2014/chart" uri="{C3380CC4-5D6E-409C-BE32-E72D297353CC}">
              <c16:uniqueId val="{00000002-3495-4AE1-8066-EBAACCB43C9D}"/>
            </c:ext>
          </c:extLst>
        </c:ser>
        <c:dLbls>
          <c:showLegendKey val="0"/>
          <c:showVal val="0"/>
          <c:showCatName val="0"/>
          <c:showSerName val="0"/>
          <c:showPercent val="0"/>
          <c:showBubbleSize val="0"/>
        </c:dLbls>
        <c:marker val="1"/>
        <c:smooth val="0"/>
        <c:axId val="513829976"/>
        <c:axId val="513828664"/>
      </c:lineChart>
      <c:catAx>
        <c:axId val="513840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ja-JP"/>
          </a:p>
        </c:txPr>
        <c:crossAx val="513839160"/>
        <c:crosses val="autoZero"/>
        <c:auto val="1"/>
        <c:lblAlgn val="ctr"/>
        <c:lblOffset val="100"/>
        <c:noMultiLvlLbl val="0"/>
      </c:catAx>
      <c:valAx>
        <c:axId val="5138391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330" b="0" i="0" u="none" strike="noStrike" kern="1200" baseline="0">
                    <a:solidFill>
                      <a:schemeClr val="tx1">
                        <a:lumMod val="65000"/>
                        <a:lumOff val="35000"/>
                      </a:schemeClr>
                    </a:solidFill>
                    <a:latin typeface="+mn-lt"/>
                    <a:ea typeface="+mn-ea"/>
                    <a:cs typeface="+mn-cs"/>
                  </a:defRPr>
                </a:pPr>
                <a:r>
                  <a:rPr lang="ja-JP" altLang="en-US" sz="1600" dirty="0" smtClean="0"/>
                  <a:t>件</a:t>
                </a:r>
                <a:endParaRPr lang="ja-JP" altLang="en-US" sz="1600" dirty="0"/>
              </a:p>
            </c:rich>
          </c:tx>
          <c:layout>
            <c:manualLayout>
              <c:xMode val="edge"/>
              <c:yMode val="edge"/>
              <c:x val="3.7439613526570048E-2"/>
              <c:y val="0.80188859470826934"/>
            </c:manualLayout>
          </c:layout>
          <c:overlay val="0"/>
          <c:spPr>
            <a:noFill/>
            <a:ln>
              <a:noFill/>
            </a:ln>
            <a:effectLst/>
          </c:spPr>
          <c:txPr>
            <a:bodyPr rot="0" spcFirstLastPara="1" vertOverflow="ellipsis"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513840144"/>
        <c:crosses val="autoZero"/>
        <c:crossBetween val="between"/>
      </c:valAx>
      <c:valAx>
        <c:axId val="513828664"/>
        <c:scaling>
          <c:orientation val="minMax"/>
          <c:max val="50"/>
        </c:scaling>
        <c:delete val="0"/>
        <c:axPos val="r"/>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ja-JP" altLang="en-US" sz="1500" baseline="0" dirty="0" smtClean="0"/>
                  <a:t>人</a:t>
                </a:r>
                <a:endParaRPr lang="ja-JP" altLang="en-US" sz="1500" baseline="0" dirty="0"/>
              </a:p>
            </c:rich>
          </c:tx>
          <c:layout>
            <c:manualLayout>
              <c:xMode val="edge"/>
              <c:yMode val="edge"/>
              <c:x val="0.9465458937198068"/>
              <c:y val="0.79131698922415372"/>
            </c:manualLayout>
          </c:layout>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513829976"/>
        <c:crosses val="max"/>
        <c:crossBetween val="between"/>
      </c:valAx>
      <c:catAx>
        <c:axId val="513829976"/>
        <c:scaling>
          <c:orientation val="minMax"/>
        </c:scaling>
        <c:delete val="1"/>
        <c:axPos val="b"/>
        <c:numFmt formatCode="General" sourceLinked="1"/>
        <c:majorTickMark val="out"/>
        <c:minorTickMark val="none"/>
        <c:tickLblPos val="nextTo"/>
        <c:crossAx val="513828664"/>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500" b="1"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legend>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11468675111263"/>
          <c:y val="9.7261410831346151E-2"/>
          <c:w val="0.79099043326105978"/>
          <c:h val="0.68598353025717274"/>
        </c:manualLayout>
      </c:layout>
      <c:barChart>
        <c:barDir val="col"/>
        <c:grouping val="stacked"/>
        <c:varyColors val="0"/>
        <c:ser>
          <c:idx val="1"/>
          <c:order val="1"/>
          <c:tx>
            <c:strRef>
              <c:f>Sheet1!$A$2</c:f>
              <c:strCache>
                <c:ptCount val="1"/>
                <c:pt idx="0">
                  <c:v>ワンニャンバンク 　猫の譲渡数 （右軸）</c:v>
                </c:pt>
              </c:strCache>
            </c:strRef>
          </c:tx>
          <c:spPr>
            <a:solidFill>
              <a:srgbClr val="FFC000"/>
            </a:solidFill>
            <a:ln>
              <a:noFill/>
            </a:ln>
            <a:effectLst/>
          </c:spPr>
          <c:invertIfNegative val="0"/>
          <c:cat>
            <c:strRef>
              <c:f>Sheet1!$B$1:$L$1</c:f>
              <c:strCache>
                <c:ptCount val="11"/>
                <c:pt idx="0">
                  <c:v>Ｈ25</c:v>
                </c:pt>
                <c:pt idx="1">
                  <c:v>Ｈ26</c:v>
                </c:pt>
                <c:pt idx="2">
                  <c:v>Ｈ27</c:v>
                </c:pt>
                <c:pt idx="3">
                  <c:v>Ｈ28</c:v>
                </c:pt>
                <c:pt idx="4">
                  <c:v>Ｈ29</c:v>
                </c:pt>
                <c:pt idx="5">
                  <c:v>Ｈ30</c:v>
                </c:pt>
                <c:pt idx="6">
                  <c:v>Ｒ1</c:v>
                </c:pt>
                <c:pt idx="7">
                  <c:v>Ｒ2</c:v>
                </c:pt>
                <c:pt idx="8">
                  <c:v>Ｒ3</c:v>
                </c:pt>
                <c:pt idx="9">
                  <c:v>Ｒ4</c:v>
                </c:pt>
                <c:pt idx="10">
                  <c:v>R5</c:v>
                </c:pt>
              </c:strCache>
            </c:strRef>
          </c:cat>
          <c:val>
            <c:numRef>
              <c:f>Sheet1!$B$2:$L$2</c:f>
              <c:numCache>
                <c:formatCode>General</c:formatCode>
                <c:ptCount val="11"/>
                <c:pt idx="0">
                  <c:v>40</c:v>
                </c:pt>
                <c:pt idx="1">
                  <c:v>29</c:v>
                </c:pt>
                <c:pt idx="2">
                  <c:v>27</c:v>
                </c:pt>
                <c:pt idx="3">
                  <c:v>21</c:v>
                </c:pt>
                <c:pt idx="4">
                  <c:v>10</c:v>
                </c:pt>
                <c:pt idx="5">
                  <c:v>10</c:v>
                </c:pt>
                <c:pt idx="6">
                  <c:v>17</c:v>
                </c:pt>
                <c:pt idx="7">
                  <c:v>3</c:v>
                </c:pt>
                <c:pt idx="8">
                  <c:v>12</c:v>
                </c:pt>
                <c:pt idx="9">
                  <c:v>13</c:v>
                </c:pt>
                <c:pt idx="10">
                  <c:v>6</c:v>
                </c:pt>
              </c:numCache>
            </c:numRef>
          </c:val>
          <c:extLst>
            <c:ext xmlns:c16="http://schemas.microsoft.com/office/drawing/2014/chart" uri="{C3380CC4-5D6E-409C-BE32-E72D297353CC}">
              <c16:uniqueId val="{00000001-3495-4AE1-8066-EBAACCB43C9D}"/>
            </c:ext>
          </c:extLst>
        </c:ser>
        <c:dLbls>
          <c:showLegendKey val="0"/>
          <c:showVal val="0"/>
          <c:showCatName val="0"/>
          <c:showSerName val="0"/>
          <c:showPercent val="0"/>
          <c:showBubbleSize val="0"/>
        </c:dLbls>
        <c:gapWidth val="219"/>
        <c:overlap val="100"/>
        <c:axId val="513829976"/>
        <c:axId val="513828664"/>
      </c:barChart>
      <c:lineChart>
        <c:grouping val="standard"/>
        <c:varyColors val="0"/>
        <c:ser>
          <c:idx val="0"/>
          <c:order val="0"/>
          <c:tx>
            <c:strRef>
              <c:f>Sheet1!$A$3</c:f>
              <c:strCache>
                <c:ptCount val="1"/>
                <c:pt idx="0">
                  <c:v>猫死体処理数（左軸）</c:v>
                </c:pt>
              </c:strCache>
            </c:strRef>
          </c:tx>
          <c:spPr>
            <a:ln w="50800" cap="rnd">
              <a:solidFill>
                <a:schemeClr val="accent1"/>
              </a:solidFill>
              <a:round/>
            </a:ln>
            <a:effectLst/>
          </c:spPr>
          <c:marker>
            <c:symbol val="square"/>
            <c:size val="10"/>
            <c:spPr>
              <a:solidFill>
                <a:schemeClr val="accent1"/>
              </a:solidFill>
              <a:ln w="28575">
                <a:solidFill>
                  <a:schemeClr val="accent1"/>
                </a:solidFill>
              </a:ln>
              <a:effectLst/>
            </c:spPr>
          </c:marker>
          <c:cat>
            <c:strRef>
              <c:f>Sheet1!$B$1:$L$1</c:f>
              <c:strCache>
                <c:ptCount val="11"/>
                <c:pt idx="0">
                  <c:v>Ｈ25</c:v>
                </c:pt>
                <c:pt idx="1">
                  <c:v>Ｈ26</c:v>
                </c:pt>
                <c:pt idx="2">
                  <c:v>Ｈ27</c:v>
                </c:pt>
                <c:pt idx="3">
                  <c:v>Ｈ28</c:v>
                </c:pt>
                <c:pt idx="4">
                  <c:v>Ｈ29</c:v>
                </c:pt>
                <c:pt idx="5">
                  <c:v>Ｈ30</c:v>
                </c:pt>
                <c:pt idx="6">
                  <c:v>Ｒ1</c:v>
                </c:pt>
                <c:pt idx="7">
                  <c:v>Ｒ2</c:v>
                </c:pt>
                <c:pt idx="8">
                  <c:v>Ｒ3</c:v>
                </c:pt>
                <c:pt idx="9">
                  <c:v>Ｒ4</c:v>
                </c:pt>
                <c:pt idx="10">
                  <c:v>R5</c:v>
                </c:pt>
              </c:strCache>
            </c:strRef>
          </c:cat>
          <c:val>
            <c:numRef>
              <c:f>Sheet1!$B$3:$L$3</c:f>
              <c:numCache>
                <c:formatCode>General</c:formatCode>
                <c:ptCount val="11"/>
                <c:pt idx="0">
                  <c:v>1123</c:v>
                </c:pt>
                <c:pt idx="1">
                  <c:v>1092</c:v>
                </c:pt>
                <c:pt idx="2">
                  <c:v>1059</c:v>
                </c:pt>
                <c:pt idx="3">
                  <c:v>939</c:v>
                </c:pt>
                <c:pt idx="4">
                  <c:v>880</c:v>
                </c:pt>
                <c:pt idx="5">
                  <c:v>824</c:v>
                </c:pt>
                <c:pt idx="6">
                  <c:v>750</c:v>
                </c:pt>
                <c:pt idx="7">
                  <c:v>622</c:v>
                </c:pt>
                <c:pt idx="8">
                  <c:v>544</c:v>
                </c:pt>
                <c:pt idx="9">
                  <c:v>419</c:v>
                </c:pt>
              </c:numCache>
            </c:numRef>
          </c:val>
          <c:smooth val="0"/>
          <c:extLst>
            <c:ext xmlns:c16="http://schemas.microsoft.com/office/drawing/2014/chart" uri="{C3380CC4-5D6E-409C-BE32-E72D297353CC}">
              <c16:uniqueId val="{00000000-3495-4AE1-8066-EBAACCB43C9D}"/>
            </c:ext>
          </c:extLst>
        </c:ser>
        <c:dLbls>
          <c:showLegendKey val="0"/>
          <c:showVal val="0"/>
          <c:showCatName val="0"/>
          <c:showSerName val="0"/>
          <c:showPercent val="0"/>
          <c:showBubbleSize val="0"/>
        </c:dLbls>
        <c:marker val="1"/>
        <c:smooth val="0"/>
        <c:axId val="513840144"/>
        <c:axId val="513839160"/>
        <c:extLst>
          <c:ext xmlns:c15="http://schemas.microsoft.com/office/drawing/2012/chart" uri="{02D57815-91ED-43cb-92C2-25804820EDAC}">
            <c15:filteredLineSeries>
              <c15:ser>
                <c:idx val="2"/>
                <c:order val="2"/>
                <c:tx>
                  <c:strRef>
                    <c:extLst>
                      <c:ext uri="{02D57815-91ED-43cb-92C2-25804820EDAC}">
                        <c15:formulaRef>
                          <c15:sqref>Sheet1!#REF!</c15:sqref>
                        </c15:formulaRef>
                      </c:ext>
                    </c:extLst>
                    <c:strCache>
                      <c:ptCount val="1"/>
                      <c:pt idx="0">
                        <c:v>#REF!</c:v>
                      </c:pt>
                    </c:strCache>
                  </c:strRef>
                </c:tx>
                <c:spPr>
                  <a:ln w="60325" cap="rnd">
                    <a:solidFill>
                      <a:schemeClr val="tx1"/>
                    </a:solidFill>
                    <a:round/>
                  </a:ln>
                  <a:effectLst/>
                </c:spPr>
                <c:marker>
                  <c:symbol val="circle"/>
                  <c:size val="5"/>
                  <c:spPr>
                    <a:solidFill>
                      <a:schemeClr val="tx1"/>
                    </a:solidFill>
                    <a:ln w="117475">
                      <a:solidFill>
                        <a:schemeClr val="tx1"/>
                      </a:solidFill>
                    </a:ln>
                    <a:effectLst/>
                  </c:spPr>
                </c:marker>
                <c:cat>
                  <c:strRef>
                    <c:extLst>
                      <c:ext uri="{02D57815-91ED-43cb-92C2-25804820EDAC}">
                        <c15:formulaRef>
                          <c15:sqref>Sheet1!$B$1:$L$1</c15:sqref>
                        </c15:formulaRef>
                      </c:ext>
                    </c:extLst>
                    <c:strCache>
                      <c:ptCount val="11"/>
                      <c:pt idx="0">
                        <c:v>Ｈ25</c:v>
                      </c:pt>
                      <c:pt idx="1">
                        <c:v>Ｈ26</c:v>
                      </c:pt>
                      <c:pt idx="2">
                        <c:v>Ｈ27</c:v>
                      </c:pt>
                      <c:pt idx="3">
                        <c:v>Ｈ28</c:v>
                      </c:pt>
                      <c:pt idx="4">
                        <c:v>Ｈ29</c:v>
                      </c:pt>
                      <c:pt idx="5">
                        <c:v>Ｈ30</c:v>
                      </c:pt>
                      <c:pt idx="6">
                        <c:v>Ｒ1</c:v>
                      </c:pt>
                      <c:pt idx="7">
                        <c:v>Ｒ2</c:v>
                      </c:pt>
                      <c:pt idx="8">
                        <c:v>Ｒ3</c:v>
                      </c:pt>
                      <c:pt idx="9">
                        <c:v>Ｒ4</c:v>
                      </c:pt>
                      <c:pt idx="10">
                        <c:v>R5</c:v>
                      </c:pt>
                    </c:strCache>
                  </c:strRef>
                </c:cat>
                <c:val>
                  <c:numRef>
                    <c:extLst>
                      <c:ext uri="{02D57815-91ED-43cb-92C2-25804820EDAC}">
                        <c15:formulaRef>
                          <c15:sqref>Sheet1!#REF!</c15:sqref>
                        </c15:formulaRef>
                      </c:ext>
                    </c:extLst>
                    <c:numCache>
                      <c:formatCode>General</c:formatCode>
                      <c:ptCount val="1"/>
                      <c:pt idx="0">
                        <c:v>1</c:v>
                      </c:pt>
                    </c:numCache>
                  </c:numRef>
                </c:val>
                <c:smooth val="0"/>
                <c:extLst>
                  <c:ext xmlns:c16="http://schemas.microsoft.com/office/drawing/2014/chart" uri="{C3380CC4-5D6E-409C-BE32-E72D297353CC}">
                    <c16:uniqueId val="{00000002-3495-4AE1-8066-EBAACCB43C9D}"/>
                  </c:ext>
                </c:extLst>
              </c15:ser>
            </c15:filteredLineSeries>
          </c:ext>
        </c:extLst>
      </c:lineChart>
      <c:catAx>
        <c:axId val="513840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ja-JP"/>
          </a:p>
        </c:txPr>
        <c:crossAx val="513839160"/>
        <c:crosses val="autoZero"/>
        <c:auto val="1"/>
        <c:lblAlgn val="ctr"/>
        <c:lblOffset val="100"/>
        <c:noMultiLvlLbl val="0"/>
      </c:catAx>
      <c:valAx>
        <c:axId val="5138391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330" b="0" i="0" u="none" strike="noStrike" kern="1200" baseline="0">
                    <a:solidFill>
                      <a:schemeClr val="tx1">
                        <a:lumMod val="65000"/>
                        <a:lumOff val="35000"/>
                      </a:schemeClr>
                    </a:solidFill>
                    <a:latin typeface="+mn-lt"/>
                    <a:ea typeface="+mn-ea"/>
                    <a:cs typeface="+mn-cs"/>
                  </a:defRPr>
                </a:pPr>
                <a:r>
                  <a:rPr lang="ja-JP" altLang="en-US" sz="1600" dirty="0" smtClean="0"/>
                  <a:t>匹</a:t>
                </a:r>
                <a:endParaRPr lang="ja-JP" altLang="en-US" sz="1600" dirty="0"/>
              </a:p>
            </c:rich>
          </c:tx>
          <c:layout>
            <c:manualLayout>
              <c:xMode val="edge"/>
              <c:yMode val="edge"/>
              <c:x val="3.7439613526570048E-2"/>
              <c:y val="0.80188859470826934"/>
            </c:manualLayout>
          </c:layout>
          <c:overlay val="0"/>
          <c:spPr>
            <a:noFill/>
            <a:ln>
              <a:noFill/>
            </a:ln>
            <a:effectLst/>
          </c:spPr>
          <c:txPr>
            <a:bodyPr rot="0" spcFirstLastPara="1" vertOverflow="ellipsis"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513840144"/>
        <c:crosses val="autoZero"/>
        <c:crossBetween val="between"/>
      </c:valAx>
      <c:valAx>
        <c:axId val="513828664"/>
        <c:scaling>
          <c:orientation val="minMax"/>
          <c:max val="100"/>
        </c:scaling>
        <c:delete val="0"/>
        <c:axPos val="r"/>
        <c:title>
          <c:tx>
            <c:rich>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r>
                  <a:rPr lang="ja-JP" altLang="en-US" sz="1500" baseline="0" dirty="0" smtClean="0"/>
                  <a:t>匹</a:t>
                </a:r>
                <a:endParaRPr lang="ja-JP" altLang="en-US" sz="1500" baseline="0" dirty="0"/>
              </a:p>
            </c:rich>
          </c:tx>
          <c:layout>
            <c:manualLayout>
              <c:xMode val="edge"/>
              <c:yMode val="edge"/>
              <c:x val="0.9465458937198068"/>
              <c:y val="0.79131698922415372"/>
            </c:manualLayout>
          </c:layout>
          <c:overlay val="0"/>
          <c:spPr>
            <a:noFill/>
            <a:ln>
              <a:noFill/>
            </a:ln>
            <a:effectLst/>
          </c:spPr>
          <c:txPr>
            <a:bodyPr rot="0" spcFirstLastPara="1" vertOverflow="ellipsis"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513829976"/>
        <c:crosses val="max"/>
        <c:crossBetween val="between"/>
      </c:valAx>
      <c:catAx>
        <c:axId val="513829976"/>
        <c:scaling>
          <c:orientation val="minMax"/>
        </c:scaling>
        <c:delete val="1"/>
        <c:axPos val="b"/>
        <c:numFmt formatCode="General" sourceLinked="1"/>
        <c:majorTickMark val="out"/>
        <c:minorTickMark val="none"/>
        <c:tickLblPos val="nextTo"/>
        <c:crossAx val="513828664"/>
        <c:crosses val="autoZero"/>
        <c:auto val="1"/>
        <c:lblAlgn val="ctr"/>
        <c:lblOffset val="100"/>
        <c:noMultiLvlLbl val="0"/>
      </c:catAx>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legendEntry>
      <c:legendEntry>
        <c:idx val="1"/>
        <c:txPr>
          <a:bodyPr rot="0" spcFirstLastPara="1" vertOverflow="ellipsis" vert="horz" wrap="square" anchor="ctr" anchorCtr="1"/>
          <a:lstStyle/>
          <a:p>
            <a:pPr>
              <a:defRPr sz="2000" b="0"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legendEntry>
      <c:layout>
        <c:manualLayout>
          <c:xMode val="edge"/>
          <c:yMode val="edge"/>
          <c:x val="8.4637681159420289E-2"/>
          <c:y val="0.89010308862038723"/>
          <c:w val="0.8482608695652174"/>
          <c:h val="0.1034999497810557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legend>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kumimoji="1" lang="ja-JP" altLang="ja-JP" sz="1862" b="1" i="0" u="none" strike="noStrike" baseline="0" dirty="0" smtClean="0">
                <a:effectLst/>
              </a:rPr>
              <a:t>板橋区飼い猫等の去勢・不妊手術費助成事業</a:t>
            </a:r>
            <a:endParaRPr lang="ja-JP" altLang="en-US" b="1" dirty="0"/>
          </a:p>
        </c:rich>
      </c:tx>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9.3037392065122279E-2"/>
          <c:y val="0.13013669907255443"/>
          <c:w val="0.8755616417513028"/>
          <c:h val="0.65968329966420614"/>
        </c:manualLayout>
      </c:layout>
      <c:barChart>
        <c:barDir val="col"/>
        <c:grouping val="stacked"/>
        <c:varyColors val="0"/>
        <c:ser>
          <c:idx val="0"/>
          <c:order val="0"/>
          <c:tx>
            <c:strRef>
              <c:f>Sheet1!$A$2</c:f>
              <c:strCache>
                <c:ptCount val="1"/>
                <c:pt idx="0">
                  <c:v>去勢手術費助成</c:v>
                </c:pt>
              </c:strCache>
            </c:strRef>
          </c:tx>
          <c:spPr>
            <a:solidFill>
              <a:srgbClr val="0070C0"/>
            </a:solidFill>
            <a:ln>
              <a:noFill/>
            </a:ln>
            <a:effectLst/>
          </c:spPr>
          <c:invertIfNegative val="0"/>
          <c:cat>
            <c:strRef>
              <c:f>Sheet1!$B$1:$L$1</c:f>
              <c:strCache>
                <c:ptCount val="11"/>
                <c:pt idx="0">
                  <c:v>Ｈ25</c:v>
                </c:pt>
                <c:pt idx="1">
                  <c:v>Ｈ26</c:v>
                </c:pt>
                <c:pt idx="2">
                  <c:v>Ｈ27</c:v>
                </c:pt>
                <c:pt idx="3">
                  <c:v>Ｈ28</c:v>
                </c:pt>
                <c:pt idx="4">
                  <c:v>Ｈ29</c:v>
                </c:pt>
                <c:pt idx="5">
                  <c:v>Ｈ30</c:v>
                </c:pt>
                <c:pt idx="6">
                  <c:v>Ｒ1</c:v>
                </c:pt>
                <c:pt idx="7">
                  <c:v>Ｒ2</c:v>
                </c:pt>
                <c:pt idx="8">
                  <c:v>Ｒ3</c:v>
                </c:pt>
                <c:pt idx="9">
                  <c:v>Ｒ4</c:v>
                </c:pt>
                <c:pt idx="10">
                  <c:v>Ｒ5</c:v>
                </c:pt>
              </c:strCache>
            </c:strRef>
          </c:cat>
          <c:val>
            <c:numRef>
              <c:f>Sheet1!$B$2:$L$2</c:f>
              <c:numCache>
                <c:formatCode>General</c:formatCode>
                <c:ptCount val="11"/>
                <c:pt idx="0">
                  <c:v>466</c:v>
                </c:pt>
                <c:pt idx="1">
                  <c:v>467</c:v>
                </c:pt>
                <c:pt idx="2">
                  <c:v>516</c:v>
                </c:pt>
                <c:pt idx="3">
                  <c:v>610</c:v>
                </c:pt>
                <c:pt idx="4">
                  <c:v>626</c:v>
                </c:pt>
                <c:pt idx="5">
                  <c:v>589</c:v>
                </c:pt>
                <c:pt idx="6">
                  <c:v>480</c:v>
                </c:pt>
                <c:pt idx="7">
                  <c:v>537</c:v>
                </c:pt>
                <c:pt idx="8">
                  <c:v>563</c:v>
                </c:pt>
                <c:pt idx="9">
                  <c:v>559</c:v>
                </c:pt>
                <c:pt idx="10">
                  <c:v>313</c:v>
                </c:pt>
              </c:numCache>
            </c:numRef>
          </c:val>
          <c:extLst>
            <c:ext xmlns:c16="http://schemas.microsoft.com/office/drawing/2014/chart" uri="{C3380CC4-5D6E-409C-BE32-E72D297353CC}">
              <c16:uniqueId val="{00000000-3495-4AE1-8066-EBAACCB43C9D}"/>
            </c:ext>
          </c:extLst>
        </c:ser>
        <c:ser>
          <c:idx val="1"/>
          <c:order val="1"/>
          <c:tx>
            <c:strRef>
              <c:f>Sheet1!$A$3</c:f>
              <c:strCache>
                <c:ptCount val="1"/>
                <c:pt idx="0">
                  <c:v>不妊手術費助成</c:v>
                </c:pt>
              </c:strCache>
            </c:strRef>
          </c:tx>
          <c:spPr>
            <a:solidFill>
              <a:srgbClr val="FF0000"/>
            </a:solidFill>
            <a:ln>
              <a:noFill/>
            </a:ln>
            <a:effectLst/>
          </c:spPr>
          <c:invertIfNegative val="0"/>
          <c:cat>
            <c:strRef>
              <c:f>Sheet1!$B$1:$L$1</c:f>
              <c:strCache>
                <c:ptCount val="11"/>
                <c:pt idx="0">
                  <c:v>Ｈ25</c:v>
                </c:pt>
                <c:pt idx="1">
                  <c:v>Ｈ26</c:v>
                </c:pt>
                <c:pt idx="2">
                  <c:v>Ｈ27</c:v>
                </c:pt>
                <c:pt idx="3">
                  <c:v>Ｈ28</c:v>
                </c:pt>
                <c:pt idx="4">
                  <c:v>Ｈ29</c:v>
                </c:pt>
                <c:pt idx="5">
                  <c:v>Ｈ30</c:v>
                </c:pt>
                <c:pt idx="6">
                  <c:v>Ｒ1</c:v>
                </c:pt>
                <c:pt idx="7">
                  <c:v>Ｒ2</c:v>
                </c:pt>
                <c:pt idx="8">
                  <c:v>Ｒ3</c:v>
                </c:pt>
                <c:pt idx="9">
                  <c:v>Ｒ4</c:v>
                </c:pt>
                <c:pt idx="10">
                  <c:v>Ｒ5</c:v>
                </c:pt>
              </c:strCache>
            </c:strRef>
          </c:cat>
          <c:val>
            <c:numRef>
              <c:f>Sheet1!$B$3:$L$3</c:f>
              <c:numCache>
                <c:formatCode>General</c:formatCode>
                <c:ptCount val="11"/>
                <c:pt idx="0">
                  <c:v>659</c:v>
                </c:pt>
                <c:pt idx="1">
                  <c:v>654</c:v>
                </c:pt>
                <c:pt idx="2">
                  <c:v>647</c:v>
                </c:pt>
                <c:pt idx="3">
                  <c:v>666</c:v>
                </c:pt>
                <c:pt idx="4">
                  <c:v>694</c:v>
                </c:pt>
                <c:pt idx="5">
                  <c:v>732</c:v>
                </c:pt>
                <c:pt idx="6">
                  <c:v>670</c:v>
                </c:pt>
                <c:pt idx="7">
                  <c:v>667</c:v>
                </c:pt>
                <c:pt idx="8">
                  <c:v>641</c:v>
                </c:pt>
                <c:pt idx="9">
                  <c:v>620</c:v>
                </c:pt>
                <c:pt idx="10">
                  <c:v>338</c:v>
                </c:pt>
              </c:numCache>
            </c:numRef>
          </c:val>
          <c:extLst>
            <c:ext xmlns:c16="http://schemas.microsoft.com/office/drawing/2014/chart" uri="{C3380CC4-5D6E-409C-BE32-E72D297353CC}">
              <c16:uniqueId val="{00000001-3495-4AE1-8066-EBAACCB43C9D}"/>
            </c:ext>
          </c:extLst>
        </c:ser>
        <c:dLbls>
          <c:showLegendKey val="0"/>
          <c:showVal val="0"/>
          <c:showCatName val="0"/>
          <c:showSerName val="0"/>
          <c:showPercent val="0"/>
          <c:showBubbleSize val="0"/>
        </c:dLbls>
        <c:gapWidth val="219"/>
        <c:overlap val="100"/>
        <c:axId val="513840144"/>
        <c:axId val="513839160"/>
      </c:barChart>
      <c:catAx>
        <c:axId val="513840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ja-JP"/>
          </a:p>
        </c:txPr>
        <c:crossAx val="513839160"/>
        <c:crosses val="autoZero"/>
        <c:auto val="1"/>
        <c:lblAlgn val="ctr"/>
        <c:lblOffset val="100"/>
        <c:noMultiLvlLbl val="0"/>
      </c:catAx>
      <c:valAx>
        <c:axId val="5138391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330" b="0" i="0" u="none" strike="noStrike" kern="1200" baseline="0">
                    <a:solidFill>
                      <a:schemeClr val="tx1">
                        <a:lumMod val="65000"/>
                        <a:lumOff val="35000"/>
                      </a:schemeClr>
                    </a:solidFill>
                    <a:latin typeface="+mn-lt"/>
                    <a:ea typeface="+mn-ea"/>
                    <a:cs typeface="+mn-cs"/>
                  </a:defRPr>
                </a:pPr>
                <a:r>
                  <a:rPr lang="ja-JP" altLang="en-US" sz="1600" dirty="0" smtClean="0"/>
                  <a:t>匹</a:t>
                </a:r>
                <a:endParaRPr lang="ja-JP" altLang="en-US" sz="1600" dirty="0"/>
              </a:p>
            </c:rich>
          </c:tx>
          <c:layout>
            <c:manualLayout>
              <c:xMode val="edge"/>
              <c:yMode val="edge"/>
              <c:x val="3.7439613526570048E-2"/>
              <c:y val="0.80188859470826934"/>
            </c:manualLayout>
          </c:layout>
          <c:overlay val="0"/>
          <c:spPr>
            <a:noFill/>
            <a:ln>
              <a:noFill/>
            </a:ln>
            <a:effectLst/>
          </c:spPr>
          <c:txPr>
            <a:bodyPr rot="0" spcFirstLastPara="1" vertOverflow="ellipsis"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51384014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970" b="0"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legendEntry>
      <c:layout>
        <c:manualLayout>
          <c:xMode val="edge"/>
          <c:yMode val="edge"/>
          <c:x val="0.26579710144927537"/>
          <c:y val="0.88681555979626636"/>
          <c:w val="0.46990157480314959"/>
          <c:h val="0.1034999497810557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legend>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kumimoji="1" lang="ja-JP" altLang="ja-JP" sz="1862" b="1" i="0" u="none" strike="noStrike" baseline="0" dirty="0" smtClean="0">
                <a:effectLst/>
              </a:rPr>
              <a:t>板橋区飼い主のいない猫対策モデル事業</a:t>
            </a:r>
            <a:endParaRPr lang="ja-JP" altLang="en-US" b="1" dirty="0"/>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7.3689572985808985E-2"/>
          <c:y val="0.15476884517869299"/>
          <c:w val="0.89974037617828528"/>
          <c:h val="0.61058350677027706"/>
        </c:manualLayout>
      </c:layout>
      <c:barChart>
        <c:barDir val="col"/>
        <c:grouping val="stacked"/>
        <c:varyColors val="0"/>
        <c:ser>
          <c:idx val="3"/>
          <c:order val="0"/>
          <c:tx>
            <c:strRef>
              <c:f>Sheet1!$A$2</c:f>
              <c:strCache>
                <c:ptCount val="1"/>
                <c:pt idx="0">
                  <c:v>去勢手術費助成</c:v>
                </c:pt>
              </c:strCache>
            </c:strRef>
          </c:tx>
          <c:spPr>
            <a:solidFill>
              <a:srgbClr val="0070C0"/>
            </a:solidFill>
            <a:ln>
              <a:noFill/>
            </a:ln>
            <a:effectLst/>
          </c:spPr>
          <c:invertIfNegative val="0"/>
          <c:cat>
            <c:strRef>
              <c:f>Sheet1!$B$1:$J$1</c:f>
              <c:strCache>
                <c:ptCount val="9"/>
                <c:pt idx="0">
                  <c:v>Ｈ27</c:v>
                </c:pt>
                <c:pt idx="1">
                  <c:v>Ｈ28</c:v>
                </c:pt>
                <c:pt idx="2">
                  <c:v>Ｈ29</c:v>
                </c:pt>
                <c:pt idx="3">
                  <c:v>Ｈ30</c:v>
                </c:pt>
                <c:pt idx="4">
                  <c:v>Ｒ1</c:v>
                </c:pt>
                <c:pt idx="5">
                  <c:v>Ｒ2</c:v>
                </c:pt>
                <c:pt idx="6">
                  <c:v>Ｒ3</c:v>
                </c:pt>
                <c:pt idx="7">
                  <c:v>Ｒ4</c:v>
                </c:pt>
                <c:pt idx="8">
                  <c:v>R5</c:v>
                </c:pt>
              </c:strCache>
            </c:strRef>
          </c:cat>
          <c:val>
            <c:numRef>
              <c:f>Sheet1!$B$2:$J$2</c:f>
              <c:numCache>
                <c:formatCode>General</c:formatCode>
                <c:ptCount val="9"/>
                <c:pt idx="1">
                  <c:v>10</c:v>
                </c:pt>
                <c:pt idx="2">
                  <c:v>5</c:v>
                </c:pt>
                <c:pt idx="7">
                  <c:v>6</c:v>
                </c:pt>
              </c:numCache>
            </c:numRef>
          </c:val>
          <c:extLst>
            <c:ext xmlns:c16="http://schemas.microsoft.com/office/drawing/2014/chart" uri="{C3380CC4-5D6E-409C-BE32-E72D297353CC}">
              <c16:uniqueId val="{00000000-9DC0-4F19-8035-40426DB1AF12}"/>
            </c:ext>
          </c:extLst>
        </c:ser>
        <c:ser>
          <c:idx val="4"/>
          <c:order val="1"/>
          <c:tx>
            <c:strRef>
              <c:f>Sheet1!$A$3</c:f>
              <c:strCache>
                <c:ptCount val="1"/>
                <c:pt idx="0">
                  <c:v>不妊手術費助成</c:v>
                </c:pt>
              </c:strCache>
            </c:strRef>
          </c:tx>
          <c:spPr>
            <a:solidFill>
              <a:srgbClr val="FF0000"/>
            </a:solidFill>
            <a:ln>
              <a:noFill/>
            </a:ln>
            <a:effectLst/>
          </c:spPr>
          <c:invertIfNegative val="0"/>
          <c:cat>
            <c:strRef>
              <c:f>Sheet1!$B$1:$J$1</c:f>
              <c:strCache>
                <c:ptCount val="9"/>
                <c:pt idx="0">
                  <c:v>Ｈ27</c:v>
                </c:pt>
                <c:pt idx="1">
                  <c:v>Ｈ28</c:v>
                </c:pt>
                <c:pt idx="2">
                  <c:v>Ｈ29</c:v>
                </c:pt>
                <c:pt idx="3">
                  <c:v>Ｈ30</c:v>
                </c:pt>
                <c:pt idx="4">
                  <c:v>Ｒ1</c:v>
                </c:pt>
                <c:pt idx="5">
                  <c:v>Ｒ2</c:v>
                </c:pt>
                <c:pt idx="6">
                  <c:v>Ｒ3</c:v>
                </c:pt>
                <c:pt idx="7">
                  <c:v>Ｒ4</c:v>
                </c:pt>
                <c:pt idx="8">
                  <c:v>R5</c:v>
                </c:pt>
              </c:strCache>
            </c:strRef>
          </c:cat>
          <c:val>
            <c:numRef>
              <c:f>Sheet1!$B$3:$J$3</c:f>
              <c:numCache>
                <c:formatCode>General</c:formatCode>
                <c:ptCount val="9"/>
                <c:pt idx="0">
                  <c:v>4</c:v>
                </c:pt>
                <c:pt idx="1">
                  <c:v>6</c:v>
                </c:pt>
                <c:pt idx="2">
                  <c:v>3</c:v>
                </c:pt>
                <c:pt idx="7">
                  <c:v>3</c:v>
                </c:pt>
              </c:numCache>
            </c:numRef>
          </c:val>
          <c:extLst>
            <c:ext xmlns:c16="http://schemas.microsoft.com/office/drawing/2014/chart" uri="{C3380CC4-5D6E-409C-BE32-E72D297353CC}">
              <c16:uniqueId val="{00000001-9DC0-4F19-8035-40426DB1AF12}"/>
            </c:ext>
          </c:extLst>
        </c:ser>
        <c:dLbls>
          <c:showLegendKey val="0"/>
          <c:showVal val="0"/>
          <c:showCatName val="0"/>
          <c:showSerName val="0"/>
          <c:showPercent val="0"/>
          <c:showBubbleSize val="0"/>
        </c:dLbls>
        <c:gapWidth val="219"/>
        <c:overlap val="100"/>
        <c:axId val="513840144"/>
        <c:axId val="513839160"/>
      </c:barChart>
      <c:catAx>
        <c:axId val="513840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ja-JP"/>
          </a:p>
        </c:txPr>
        <c:crossAx val="513839160"/>
        <c:crosses val="autoZero"/>
        <c:auto val="1"/>
        <c:lblAlgn val="ctr"/>
        <c:lblOffset val="100"/>
        <c:noMultiLvlLbl val="0"/>
      </c:catAx>
      <c:valAx>
        <c:axId val="51383916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wrap="square" anchor="ctr" anchorCtr="1"/>
              <a:lstStyle/>
              <a:p>
                <a:pPr>
                  <a:defRPr sz="1330" b="0" i="0" u="none" strike="noStrike" kern="1200" baseline="0">
                    <a:solidFill>
                      <a:schemeClr val="tx1">
                        <a:lumMod val="65000"/>
                        <a:lumOff val="35000"/>
                      </a:schemeClr>
                    </a:solidFill>
                    <a:latin typeface="+mn-lt"/>
                    <a:ea typeface="+mn-ea"/>
                    <a:cs typeface="+mn-cs"/>
                  </a:defRPr>
                </a:pPr>
                <a:r>
                  <a:rPr lang="ja-JP" altLang="en-US" sz="1600" dirty="0" smtClean="0"/>
                  <a:t>匹</a:t>
                </a:r>
                <a:endParaRPr lang="ja-JP" altLang="en-US" sz="1600" dirty="0"/>
              </a:p>
            </c:rich>
          </c:tx>
          <c:layout>
            <c:manualLayout>
              <c:xMode val="edge"/>
              <c:yMode val="edge"/>
              <c:x val="3.7439613526570048E-2"/>
              <c:y val="0.80188859470826934"/>
            </c:manualLayout>
          </c:layout>
          <c:overlay val="0"/>
          <c:spPr>
            <a:noFill/>
            <a:ln>
              <a:noFill/>
            </a:ln>
            <a:effectLst/>
          </c:spPr>
          <c:txPr>
            <a:bodyPr rot="0" spcFirstLastPara="1" vertOverflow="ellipsis"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513840144"/>
        <c:crosses val="autoZero"/>
        <c:crossBetween val="between"/>
      </c:valAx>
      <c:spPr>
        <a:noFill/>
        <a:ln>
          <a:noFill/>
        </a:ln>
        <a:effectLst/>
      </c:spPr>
    </c:plotArea>
    <c:legend>
      <c:legendPos val="b"/>
      <c:layout>
        <c:manualLayout>
          <c:xMode val="edge"/>
          <c:yMode val="edge"/>
          <c:x val="7.9877237616230903E-2"/>
          <c:y val="0.85163355613326441"/>
          <c:w val="0.83898057418776262"/>
          <c:h val="0.1329096131484585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legend>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ja-JP" altLang="en-US" sz="2400" b="1" baseline="0" dirty="0" smtClean="0"/>
              <a:t>板橋区猫の譲渡に係る助成</a:t>
            </a:r>
            <a:endParaRPr lang="ja-JP" altLang="en-US" sz="2400" b="1" baseline="0" dirty="0"/>
          </a:p>
        </c:rich>
      </c:tx>
      <c:layout/>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6.8846570809083643E-2"/>
          <c:y val="0.24665152529481696"/>
          <c:w val="0.91182975769333185"/>
          <c:h val="0.4849369334824295"/>
        </c:manualLayout>
      </c:layout>
      <c:barChart>
        <c:barDir val="col"/>
        <c:grouping val="stacked"/>
        <c:varyColors val="0"/>
        <c:ser>
          <c:idx val="4"/>
          <c:order val="0"/>
          <c:tx>
            <c:strRef>
              <c:f>Sheet1!$A$2</c:f>
              <c:strCache>
                <c:ptCount val="1"/>
                <c:pt idx="0">
                  <c:v>去勢手術費助成</c:v>
                </c:pt>
              </c:strCache>
            </c:strRef>
          </c:tx>
          <c:spPr>
            <a:solidFill>
              <a:srgbClr val="0070C0"/>
            </a:solidFill>
            <a:ln>
              <a:noFill/>
            </a:ln>
            <a:effectLst/>
          </c:spPr>
          <c:invertIfNegative val="0"/>
          <c:cat>
            <c:strRef>
              <c:f>Sheet1!$B$1:$C$1</c:f>
              <c:strCache>
                <c:ptCount val="2"/>
                <c:pt idx="0">
                  <c:v>Ｒ4</c:v>
                </c:pt>
                <c:pt idx="1">
                  <c:v>R5</c:v>
                </c:pt>
              </c:strCache>
            </c:strRef>
          </c:cat>
          <c:val>
            <c:numRef>
              <c:f>Sheet1!$B$2:$C$2</c:f>
              <c:numCache>
                <c:formatCode>General</c:formatCode>
                <c:ptCount val="2"/>
                <c:pt idx="0">
                  <c:v>0</c:v>
                </c:pt>
                <c:pt idx="1">
                  <c:v>17</c:v>
                </c:pt>
              </c:numCache>
            </c:numRef>
          </c:val>
          <c:extLst>
            <c:ext xmlns:c16="http://schemas.microsoft.com/office/drawing/2014/chart" uri="{C3380CC4-5D6E-409C-BE32-E72D297353CC}">
              <c16:uniqueId val="{00000001-F78B-4156-9077-94A61FC610D4}"/>
            </c:ext>
          </c:extLst>
        </c:ser>
        <c:ser>
          <c:idx val="3"/>
          <c:order val="1"/>
          <c:tx>
            <c:strRef>
              <c:f>Sheet1!$A$3</c:f>
              <c:strCache>
                <c:ptCount val="1"/>
                <c:pt idx="0">
                  <c:v>不妊手術費助成</c:v>
                </c:pt>
              </c:strCache>
            </c:strRef>
          </c:tx>
          <c:spPr>
            <a:solidFill>
              <a:srgbClr val="FF0000"/>
            </a:solidFill>
            <a:ln>
              <a:noFill/>
            </a:ln>
            <a:effectLst/>
          </c:spPr>
          <c:invertIfNegative val="0"/>
          <c:cat>
            <c:strRef>
              <c:f>Sheet1!$B$1:$C$1</c:f>
              <c:strCache>
                <c:ptCount val="2"/>
                <c:pt idx="0">
                  <c:v>Ｒ4</c:v>
                </c:pt>
                <c:pt idx="1">
                  <c:v>R5</c:v>
                </c:pt>
              </c:strCache>
            </c:strRef>
          </c:cat>
          <c:val>
            <c:numRef>
              <c:f>Sheet1!$B$3:$C$3</c:f>
              <c:numCache>
                <c:formatCode>General</c:formatCode>
                <c:ptCount val="2"/>
                <c:pt idx="0">
                  <c:v>0</c:v>
                </c:pt>
                <c:pt idx="1">
                  <c:v>32</c:v>
                </c:pt>
              </c:numCache>
            </c:numRef>
          </c:val>
          <c:extLst>
            <c:ext xmlns:c16="http://schemas.microsoft.com/office/drawing/2014/chart" uri="{C3380CC4-5D6E-409C-BE32-E72D297353CC}">
              <c16:uniqueId val="{00000000-F78B-4156-9077-94A61FC610D4}"/>
            </c:ext>
          </c:extLst>
        </c:ser>
        <c:dLbls>
          <c:showLegendKey val="0"/>
          <c:showVal val="0"/>
          <c:showCatName val="0"/>
          <c:showSerName val="0"/>
          <c:showPercent val="0"/>
          <c:showBubbleSize val="0"/>
        </c:dLbls>
        <c:gapWidth val="199"/>
        <c:overlap val="100"/>
        <c:axId val="513840144"/>
        <c:axId val="513839160"/>
      </c:barChart>
      <c:lineChart>
        <c:grouping val="stacked"/>
        <c:varyColors val="0"/>
        <c:ser>
          <c:idx val="0"/>
          <c:order val="2"/>
          <c:tx>
            <c:strRef>
              <c:f>Sheet1!$A$4</c:f>
              <c:strCache>
                <c:ptCount val="1"/>
                <c:pt idx="0">
                  <c:v>マイクロチップ装着助成</c:v>
                </c:pt>
              </c:strCache>
            </c:strRef>
          </c:tx>
          <c:spPr>
            <a:ln w="28575" cap="rnd">
              <a:solidFill>
                <a:schemeClr val="accent1"/>
              </a:solidFill>
              <a:round/>
            </a:ln>
            <a:effectLst>
              <a:outerShdw blurRad="50800" dist="25400" dir="5400000" algn="ctr" rotWithShape="0">
                <a:srgbClr val="000000">
                  <a:alpha val="43137"/>
                </a:srgbClr>
              </a:outerShdw>
            </a:effectLst>
          </c:spPr>
          <c:marker>
            <c:symbol val="circle"/>
            <c:size val="5"/>
            <c:spPr>
              <a:solidFill>
                <a:schemeClr val="accent1"/>
              </a:solidFill>
              <a:ln w="53975">
                <a:solidFill>
                  <a:schemeClr val="accent1"/>
                </a:solidFill>
              </a:ln>
              <a:effectLst>
                <a:outerShdw blurRad="50800" dist="25400" dir="5400000" algn="ctr" rotWithShape="0">
                  <a:srgbClr val="000000">
                    <a:alpha val="43137"/>
                  </a:srgbClr>
                </a:outerShdw>
              </a:effectLst>
            </c:spPr>
          </c:marker>
          <c:cat>
            <c:strRef>
              <c:f>Sheet1!$B$1:$C$1</c:f>
              <c:strCache>
                <c:ptCount val="2"/>
                <c:pt idx="0">
                  <c:v>Ｒ4</c:v>
                </c:pt>
                <c:pt idx="1">
                  <c:v>R5</c:v>
                </c:pt>
              </c:strCache>
            </c:strRef>
          </c:cat>
          <c:val>
            <c:numRef>
              <c:f>Sheet1!$B$4:$C$4</c:f>
              <c:numCache>
                <c:formatCode>General</c:formatCode>
                <c:ptCount val="2"/>
                <c:pt idx="1">
                  <c:v>43</c:v>
                </c:pt>
              </c:numCache>
            </c:numRef>
          </c:val>
          <c:smooth val="0"/>
          <c:extLst>
            <c:ext xmlns:c16="http://schemas.microsoft.com/office/drawing/2014/chart" uri="{C3380CC4-5D6E-409C-BE32-E72D297353CC}">
              <c16:uniqueId val="{00000000-B82F-4245-A454-EAEDC268BC29}"/>
            </c:ext>
          </c:extLst>
        </c:ser>
        <c:dLbls>
          <c:showLegendKey val="0"/>
          <c:showVal val="0"/>
          <c:showCatName val="0"/>
          <c:showSerName val="0"/>
          <c:showPercent val="0"/>
          <c:showBubbleSize val="0"/>
        </c:dLbls>
        <c:marker val="1"/>
        <c:smooth val="0"/>
        <c:axId val="513840144"/>
        <c:axId val="513839160"/>
      </c:lineChart>
      <c:catAx>
        <c:axId val="513840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900" b="0" i="0" u="none" strike="noStrike" kern="1200" baseline="0">
                <a:solidFill>
                  <a:schemeClr val="tx1">
                    <a:lumMod val="65000"/>
                    <a:lumOff val="35000"/>
                  </a:schemeClr>
                </a:solidFill>
                <a:latin typeface="+mn-lt"/>
                <a:ea typeface="+mn-ea"/>
                <a:cs typeface="+mn-cs"/>
              </a:defRPr>
            </a:pPr>
            <a:endParaRPr lang="ja-JP"/>
          </a:p>
        </c:txPr>
        <c:crossAx val="513839160"/>
        <c:crosses val="autoZero"/>
        <c:auto val="1"/>
        <c:lblAlgn val="ctr"/>
        <c:lblOffset val="100"/>
        <c:noMultiLvlLbl val="0"/>
      </c:catAx>
      <c:valAx>
        <c:axId val="51383916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0" spcFirstLastPara="1" vertOverflow="ellipsis" wrap="square" anchor="ctr" anchorCtr="1"/>
              <a:lstStyle/>
              <a:p>
                <a:pPr>
                  <a:defRPr sz="1330" b="0" i="0" u="none" strike="noStrike" kern="1200" baseline="0">
                    <a:solidFill>
                      <a:schemeClr val="tx1">
                        <a:lumMod val="65000"/>
                        <a:lumOff val="35000"/>
                      </a:schemeClr>
                    </a:solidFill>
                    <a:latin typeface="+mn-lt"/>
                    <a:ea typeface="+mn-ea"/>
                    <a:cs typeface="+mn-cs"/>
                  </a:defRPr>
                </a:pPr>
                <a:r>
                  <a:rPr lang="ja-JP" altLang="en-US" sz="1600" dirty="0" smtClean="0"/>
                  <a:t>匹</a:t>
                </a:r>
                <a:endParaRPr lang="ja-JP" altLang="en-US" sz="1600" dirty="0"/>
              </a:p>
            </c:rich>
          </c:tx>
          <c:layout>
            <c:manualLayout>
              <c:xMode val="edge"/>
              <c:yMode val="edge"/>
              <c:x val="3.5521042329014978E-2"/>
              <c:y val="0.78057630921458732"/>
            </c:manualLayout>
          </c:layout>
          <c:overlay val="0"/>
          <c:spPr>
            <a:noFill/>
            <a:ln>
              <a:noFill/>
            </a:ln>
            <a:effectLst/>
          </c:spPr>
          <c:txPr>
            <a:bodyPr rot="0" spcFirstLastPara="1" vertOverflow="ellipsis"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513840144"/>
        <c:crosses val="autoZero"/>
        <c:crossBetween val="between"/>
      </c:valAx>
      <c:spPr>
        <a:noFill/>
        <a:ln>
          <a:noFill/>
        </a:ln>
        <a:effectLst/>
      </c:spPr>
    </c:plotArea>
    <c:legend>
      <c:legendPos val="b"/>
      <c:legendEntry>
        <c:idx val="2"/>
        <c:txPr>
          <a:bodyPr rot="0" spcFirstLastPara="1" vertOverflow="ellipsis" vert="horz" wrap="square" anchor="ctr" anchorCtr="1"/>
          <a:lstStyle/>
          <a:p>
            <a:pPr>
              <a:defRPr sz="2000" b="1"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legendEntry>
      <c:layout>
        <c:manualLayout>
          <c:xMode val="edge"/>
          <c:yMode val="edge"/>
          <c:x val="7.9107896838982089E-2"/>
          <c:y val="0.81012295467387296"/>
          <c:w val="0.83898057418776262"/>
          <c:h val="0.18974231465117117"/>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legend>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380DE-EBDA-4890-A6E7-2F7CD18B9C39}" type="datetimeFigureOut">
              <a:rPr kumimoji="1" lang="ja-JP" altLang="en-US" smtClean="0"/>
              <a:t>2024/1/19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099798-5AF7-4931-97BC-42D41434CDB7}" type="slidenum">
              <a:rPr kumimoji="1" lang="ja-JP" altLang="en-US" smtClean="0"/>
              <a:t>‹#›</a:t>
            </a:fld>
            <a:endParaRPr kumimoji="1" lang="ja-JP" altLang="en-US"/>
          </a:p>
        </p:txBody>
      </p:sp>
    </p:spTree>
    <p:extLst>
      <p:ext uri="{BB962C8B-B14F-4D97-AF65-F5344CB8AC3E}">
        <p14:creationId xmlns:p14="http://schemas.microsoft.com/office/powerpoint/2010/main" val="37180626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C099798-5AF7-4931-97BC-42D41434CDB7}" type="slidenum">
              <a:rPr kumimoji="1" lang="ja-JP" altLang="en-US" smtClean="0"/>
              <a:t>2</a:t>
            </a:fld>
            <a:endParaRPr kumimoji="1" lang="ja-JP" altLang="en-US"/>
          </a:p>
        </p:txBody>
      </p:sp>
    </p:spTree>
    <p:extLst>
      <p:ext uri="{BB962C8B-B14F-4D97-AF65-F5344CB8AC3E}">
        <p14:creationId xmlns:p14="http://schemas.microsoft.com/office/powerpoint/2010/main" val="4099386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C099798-5AF7-4931-97BC-42D41434CDB7}" type="slidenum">
              <a:rPr kumimoji="1" lang="ja-JP" altLang="en-US" smtClean="0"/>
              <a:t>3</a:t>
            </a:fld>
            <a:endParaRPr kumimoji="1" lang="ja-JP" altLang="en-US"/>
          </a:p>
        </p:txBody>
      </p:sp>
    </p:spTree>
    <p:extLst>
      <p:ext uri="{BB962C8B-B14F-4D97-AF65-F5344CB8AC3E}">
        <p14:creationId xmlns:p14="http://schemas.microsoft.com/office/powerpoint/2010/main" val="3399165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C099798-5AF7-4931-97BC-42D41434CDB7}" type="slidenum">
              <a:rPr kumimoji="1" lang="ja-JP" altLang="en-US" smtClean="0"/>
              <a:t>4</a:t>
            </a:fld>
            <a:endParaRPr kumimoji="1" lang="ja-JP" altLang="en-US"/>
          </a:p>
        </p:txBody>
      </p:sp>
    </p:spTree>
    <p:extLst>
      <p:ext uri="{BB962C8B-B14F-4D97-AF65-F5344CB8AC3E}">
        <p14:creationId xmlns:p14="http://schemas.microsoft.com/office/powerpoint/2010/main" val="195169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C099798-5AF7-4931-97BC-42D41434CDB7}" type="slidenum">
              <a:rPr kumimoji="1" lang="ja-JP" altLang="en-US" smtClean="0"/>
              <a:t>5</a:t>
            </a:fld>
            <a:endParaRPr kumimoji="1" lang="ja-JP" altLang="en-US"/>
          </a:p>
        </p:txBody>
      </p:sp>
    </p:spTree>
    <p:extLst>
      <p:ext uri="{BB962C8B-B14F-4D97-AF65-F5344CB8AC3E}">
        <p14:creationId xmlns:p14="http://schemas.microsoft.com/office/powerpoint/2010/main" val="3565139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FB58CD1-18B6-450C-A3D5-74FD6D1030A0}" type="datetimeFigureOut">
              <a:rPr kumimoji="1" lang="ja-JP" altLang="en-US" smtClean="0"/>
              <a:t>2024/1/19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1677344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B58CD1-18B6-450C-A3D5-74FD6D1030A0}" type="datetimeFigureOut">
              <a:rPr kumimoji="1" lang="ja-JP" altLang="en-US" smtClean="0"/>
              <a:t>2024/1/19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3757742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B58CD1-18B6-450C-A3D5-74FD6D1030A0}" type="datetimeFigureOut">
              <a:rPr kumimoji="1" lang="ja-JP" altLang="en-US" smtClean="0"/>
              <a:t>2024/1/19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642327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B58CD1-18B6-450C-A3D5-74FD6D1030A0}" type="datetimeFigureOut">
              <a:rPr kumimoji="1" lang="ja-JP" altLang="en-US" smtClean="0"/>
              <a:t>2024/1/19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53974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FB58CD1-18B6-450C-A3D5-74FD6D1030A0}" type="datetimeFigureOut">
              <a:rPr kumimoji="1" lang="ja-JP" altLang="en-US" smtClean="0"/>
              <a:t>2024/1/19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311239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FB58CD1-18B6-450C-A3D5-74FD6D1030A0}" type="datetimeFigureOut">
              <a:rPr kumimoji="1" lang="ja-JP" altLang="en-US" smtClean="0"/>
              <a:t>2024/1/19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288702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FB58CD1-18B6-450C-A3D5-74FD6D1030A0}" type="datetimeFigureOut">
              <a:rPr kumimoji="1" lang="ja-JP" altLang="en-US" smtClean="0"/>
              <a:t>2024/1/19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3347242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FB58CD1-18B6-450C-A3D5-74FD6D1030A0}" type="datetimeFigureOut">
              <a:rPr kumimoji="1" lang="ja-JP" altLang="en-US" smtClean="0"/>
              <a:t>2024/1/19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2040295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FB58CD1-18B6-450C-A3D5-74FD6D1030A0}" type="datetimeFigureOut">
              <a:rPr kumimoji="1" lang="ja-JP" altLang="en-US" smtClean="0"/>
              <a:t>2024/1/19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391102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B58CD1-18B6-450C-A3D5-74FD6D1030A0}" type="datetimeFigureOut">
              <a:rPr kumimoji="1" lang="ja-JP" altLang="en-US" smtClean="0"/>
              <a:t>2024/1/19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2577505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B58CD1-18B6-450C-A3D5-74FD6D1030A0}" type="datetimeFigureOut">
              <a:rPr kumimoji="1" lang="ja-JP" altLang="en-US" smtClean="0"/>
              <a:t>2024/1/19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271687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58CD1-18B6-450C-A3D5-74FD6D1030A0}" type="datetimeFigureOut">
              <a:rPr kumimoji="1" lang="ja-JP" altLang="en-US" smtClean="0"/>
              <a:t>2024/1/19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FDB33-1351-48DD-802B-F1A67FA1BFDC}" type="slidenum">
              <a:rPr kumimoji="1" lang="ja-JP" altLang="en-US" smtClean="0"/>
              <a:t>‹#›</a:t>
            </a:fld>
            <a:endParaRPr kumimoji="1" lang="ja-JP" altLang="en-US"/>
          </a:p>
        </p:txBody>
      </p:sp>
    </p:spTree>
    <p:extLst>
      <p:ext uri="{BB962C8B-B14F-4D97-AF65-F5344CB8AC3E}">
        <p14:creationId xmlns:p14="http://schemas.microsoft.com/office/powerpoint/2010/main" val="1050302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1062982"/>
          </a:xfrm>
        </p:spPr>
        <p:txBody>
          <a:bodyPr/>
          <a:lstStyle/>
          <a:p>
            <a:pPr algn="ctr"/>
            <a:r>
              <a:rPr kumimoji="1" lang="ja-JP" altLang="en-US" b="1" dirty="0" smtClean="0"/>
              <a:t>登録猫</a:t>
            </a:r>
            <a:r>
              <a:rPr lang="ja-JP" altLang="en-US" b="1" dirty="0" smtClean="0"/>
              <a:t>ボランティア数及び猫苦情件数</a:t>
            </a:r>
            <a:endParaRPr kumimoji="1" lang="ja-JP" altLang="en-US" b="1" dirty="0"/>
          </a:p>
        </p:txBody>
      </p:sp>
      <p:graphicFrame>
        <p:nvGraphicFramePr>
          <p:cNvPr id="12" name="コンテンツ プレースホルダー 11"/>
          <p:cNvGraphicFramePr>
            <a:graphicFrameLocks noGrp="1"/>
          </p:cNvGraphicFramePr>
          <p:nvPr>
            <p:ph idx="1"/>
            <p:extLst>
              <p:ext uri="{D42A27DB-BD31-4B8C-83A1-F6EECF244321}">
                <p14:modId xmlns:p14="http://schemas.microsoft.com/office/powerpoint/2010/main" val="4040579843"/>
              </p:ext>
            </p:extLst>
          </p:nvPr>
        </p:nvGraphicFramePr>
        <p:xfrm>
          <a:off x="951216" y="1551397"/>
          <a:ext cx="10515600" cy="3863084"/>
        </p:xfrm>
        <a:graphic>
          <a:graphicData uri="http://schemas.openxmlformats.org/drawingml/2006/chart">
            <c:chart xmlns:c="http://schemas.openxmlformats.org/drawingml/2006/chart" xmlns:r="http://schemas.openxmlformats.org/officeDocument/2006/relationships" r:id="rId2"/>
          </a:graphicData>
        </a:graphic>
      </p:graphicFrame>
      <p:sp>
        <p:nvSpPr>
          <p:cNvPr id="18" name="タイトル 1"/>
          <p:cNvSpPr txBox="1">
            <a:spLocks/>
          </p:cNvSpPr>
          <p:nvPr/>
        </p:nvSpPr>
        <p:spPr>
          <a:xfrm>
            <a:off x="951216" y="5537770"/>
            <a:ext cx="10515600" cy="1089060"/>
          </a:xfrm>
          <a:prstGeom prst="rect">
            <a:avLst/>
          </a:prstGeom>
          <a:ln>
            <a:solidFill>
              <a:schemeClr val="tx1"/>
            </a:solidFill>
          </a:ln>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t>登録猫ボランティア事業は令和４年度より開始し、令和４年度は</a:t>
            </a:r>
            <a:r>
              <a:rPr lang="en-US" altLang="ja-JP" sz="2000" dirty="0"/>
              <a:t>23</a:t>
            </a:r>
            <a:r>
              <a:rPr lang="ja-JP" altLang="en-US" sz="2000" dirty="0"/>
              <a:t>人、令和５年度は</a:t>
            </a:r>
            <a:r>
              <a:rPr lang="en-US" altLang="ja-JP" sz="2000" dirty="0"/>
              <a:t>36</a:t>
            </a:r>
            <a:r>
              <a:rPr lang="ja-JP" altLang="en-US" sz="2000" dirty="0"/>
              <a:t>人登録しています。</a:t>
            </a:r>
          </a:p>
          <a:p>
            <a:r>
              <a:rPr lang="ja-JP" altLang="en-US" sz="2000" dirty="0"/>
              <a:t>猫に関する苦情件数</a:t>
            </a:r>
            <a:r>
              <a:rPr lang="ja-JP" altLang="en-US" sz="2000" dirty="0" smtClean="0"/>
              <a:t>は、平成</a:t>
            </a:r>
            <a:r>
              <a:rPr lang="en-US" altLang="ja-JP" sz="2000" dirty="0" smtClean="0"/>
              <a:t>29</a:t>
            </a:r>
            <a:r>
              <a:rPr lang="ja-JP" altLang="en-US" sz="2000" dirty="0" smtClean="0"/>
              <a:t>年度をピークに減少傾向です。令和４年度は</a:t>
            </a:r>
            <a:r>
              <a:rPr lang="en-US" altLang="ja-JP" sz="2000" dirty="0" smtClean="0"/>
              <a:t>151</a:t>
            </a:r>
            <a:r>
              <a:rPr lang="ja-JP" altLang="en-US" sz="2000" dirty="0" smtClean="0"/>
              <a:t>件、令和５年度は</a:t>
            </a:r>
            <a:r>
              <a:rPr lang="en-US" altLang="ja-JP" sz="2000" dirty="0" smtClean="0"/>
              <a:t>127</a:t>
            </a:r>
            <a:r>
              <a:rPr lang="ja-JP" altLang="en-US" sz="2000" dirty="0" smtClean="0"/>
              <a:t>件です（</a:t>
            </a:r>
            <a:r>
              <a:rPr lang="en-US" altLang="ja-JP" sz="2000" dirty="0"/>
              <a:t> </a:t>
            </a:r>
            <a:r>
              <a:rPr lang="ja-JP" altLang="en-US" sz="2000" dirty="0" smtClean="0"/>
              <a:t>令和</a:t>
            </a:r>
            <a:r>
              <a:rPr lang="ja-JP" altLang="en-US" sz="2000" dirty="0"/>
              <a:t>５年度</a:t>
            </a:r>
            <a:r>
              <a:rPr lang="ja-JP" altLang="en-US" sz="2000" dirty="0" smtClean="0"/>
              <a:t>は</a:t>
            </a:r>
            <a:r>
              <a:rPr lang="en-US" altLang="ja-JP" sz="2000" dirty="0" smtClean="0"/>
              <a:t>11</a:t>
            </a:r>
            <a:r>
              <a:rPr lang="ja-JP" altLang="en-US" sz="2000" dirty="0" smtClean="0"/>
              <a:t>月末時点</a:t>
            </a:r>
            <a:r>
              <a:rPr lang="ja-JP" altLang="en-US" sz="2000" dirty="0"/>
              <a:t>の実績）</a:t>
            </a:r>
            <a:r>
              <a:rPr lang="ja-JP" altLang="en-US" sz="2000" dirty="0" smtClean="0"/>
              <a:t>。</a:t>
            </a:r>
            <a:endParaRPr lang="en-US" altLang="ja-JP" sz="2000" dirty="0" smtClean="0"/>
          </a:p>
        </p:txBody>
      </p:sp>
    </p:spTree>
    <p:extLst>
      <p:ext uri="{BB962C8B-B14F-4D97-AF65-F5344CB8AC3E}">
        <p14:creationId xmlns:p14="http://schemas.microsoft.com/office/powerpoint/2010/main" val="1171465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1062982"/>
          </a:xfrm>
        </p:spPr>
        <p:txBody>
          <a:bodyPr>
            <a:normAutofit fontScale="90000"/>
          </a:bodyPr>
          <a:lstStyle/>
          <a:p>
            <a:pPr algn="ctr"/>
            <a:r>
              <a:rPr kumimoji="1" lang="ja-JP" altLang="en-US" sz="3600" b="1" dirty="0" smtClean="0"/>
              <a:t>猫死体処理数及びワンニャンバンク</a:t>
            </a:r>
            <a:r>
              <a:rPr lang="ja-JP" altLang="en-US" sz="3600" b="1" dirty="0" smtClean="0"/>
              <a:t>における猫の</a:t>
            </a:r>
            <a:r>
              <a:rPr kumimoji="1" lang="ja-JP" altLang="en-US" sz="3600" b="1" dirty="0" smtClean="0"/>
              <a:t>譲渡数</a:t>
            </a:r>
            <a:endParaRPr kumimoji="1" lang="ja-JP" altLang="en-US" sz="3600" b="1" dirty="0"/>
          </a:p>
        </p:txBody>
      </p:sp>
      <p:graphicFrame>
        <p:nvGraphicFramePr>
          <p:cNvPr id="12" name="コンテンツ プレースホルダー 11"/>
          <p:cNvGraphicFramePr>
            <a:graphicFrameLocks noGrp="1"/>
          </p:cNvGraphicFramePr>
          <p:nvPr>
            <p:ph idx="1"/>
            <p:extLst>
              <p:ext uri="{D42A27DB-BD31-4B8C-83A1-F6EECF244321}">
                <p14:modId xmlns:p14="http://schemas.microsoft.com/office/powerpoint/2010/main" val="2165383952"/>
              </p:ext>
            </p:extLst>
          </p:nvPr>
        </p:nvGraphicFramePr>
        <p:xfrm>
          <a:off x="951216" y="1294543"/>
          <a:ext cx="10515600" cy="3863084"/>
        </p:xfrm>
        <a:graphic>
          <a:graphicData uri="http://schemas.openxmlformats.org/drawingml/2006/chart">
            <c:chart xmlns:c="http://schemas.openxmlformats.org/drawingml/2006/chart" xmlns:r="http://schemas.openxmlformats.org/officeDocument/2006/relationships" r:id="rId3"/>
          </a:graphicData>
        </a:graphic>
      </p:graphicFrame>
      <p:sp>
        <p:nvSpPr>
          <p:cNvPr id="18" name="タイトル 1"/>
          <p:cNvSpPr txBox="1">
            <a:spLocks/>
          </p:cNvSpPr>
          <p:nvPr/>
        </p:nvSpPr>
        <p:spPr>
          <a:xfrm>
            <a:off x="951216" y="5260369"/>
            <a:ext cx="10515600" cy="1428666"/>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t>猫死体処理数は清掃事務所で処理した件数です。飼い主から届出のあったものや路上等で発見したものを含みます。令和４年度では</a:t>
            </a:r>
            <a:r>
              <a:rPr lang="en-US" altLang="ja-JP" sz="1800" dirty="0" smtClean="0"/>
              <a:t>419</a:t>
            </a:r>
            <a:r>
              <a:rPr lang="ja-JP" altLang="en-US" sz="1800" dirty="0" smtClean="0"/>
              <a:t>匹の実績があります</a:t>
            </a:r>
            <a:r>
              <a:rPr lang="ja-JP" altLang="en-US" sz="1800" dirty="0"/>
              <a:t>。処理数は年々</a:t>
            </a:r>
            <a:r>
              <a:rPr lang="ja-JP" altLang="en-US" sz="1800" dirty="0" smtClean="0"/>
              <a:t>減少</a:t>
            </a:r>
            <a:r>
              <a:rPr lang="ja-JP" altLang="en-US" sz="1800" dirty="0"/>
              <a:t>傾向</a:t>
            </a:r>
            <a:r>
              <a:rPr lang="ja-JP" altLang="en-US" sz="1800" dirty="0" smtClean="0"/>
              <a:t>です。</a:t>
            </a:r>
            <a:endParaRPr lang="en-US" altLang="ja-JP" sz="1800" dirty="0" smtClean="0"/>
          </a:p>
          <a:p>
            <a:r>
              <a:rPr lang="ja-JP" altLang="en-US" sz="1800" dirty="0" smtClean="0"/>
              <a:t>ワンニャンバンクは、やむを得ない理由で犬や猫を飼うことができなくなった、または飼い主のいない猫を譲渡する場合に、区のホームページに犬や猫の写真を登録していただき、譲渡先をあっせんする制度です。</a:t>
            </a:r>
            <a:r>
              <a:rPr lang="en-US" altLang="ja-JP" sz="1800" dirty="0" smtClean="0"/>
              <a:t>※</a:t>
            </a:r>
            <a:r>
              <a:rPr lang="ja-JP" altLang="en-US" sz="1800" dirty="0"/>
              <a:t>令和５年度</a:t>
            </a:r>
            <a:r>
              <a:rPr lang="ja-JP" altLang="en-US" sz="1800" dirty="0" smtClean="0"/>
              <a:t>は</a:t>
            </a:r>
            <a:r>
              <a:rPr lang="en-US" altLang="ja-JP" sz="1800" dirty="0" smtClean="0"/>
              <a:t>12</a:t>
            </a:r>
            <a:r>
              <a:rPr lang="ja-JP" altLang="en-US" sz="1800" dirty="0" smtClean="0"/>
              <a:t>月</a:t>
            </a:r>
            <a:r>
              <a:rPr lang="en-US" altLang="ja-JP" sz="1800" dirty="0" smtClean="0"/>
              <a:t>15</a:t>
            </a:r>
            <a:r>
              <a:rPr lang="ja-JP" altLang="en-US" sz="1800" dirty="0" smtClean="0"/>
              <a:t>日時点</a:t>
            </a:r>
            <a:r>
              <a:rPr lang="ja-JP" altLang="en-US" sz="1800" dirty="0"/>
              <a:t>の実績</a:t>
            </a:r>
            <a:r>
              <a:rPr lang="ja-JP" altLang="en-US" sz="1800" dirty="0" smtClean="0"/>
              <a:t>（</a:t>
            </a:r>
            <a:r>
              <a:rPr lang="en-US" altLang="ja-JP" sz="1800" dirty="0" smtClean="0"/>
              <a:t>6</a:t>
            </a:r>
            <a:r>
              <a:rPr lang="ja-JP" altLang="en-US" sz="1800" dirty="0" smtClean="0"/>
              <a:t>匹</a:t>
            </a:r>
            <a:r>
              <a:rPr lang="ja-JP" altLang="en-US" sz="1800" dirty="0"/>
              <a:t>）</a:t>
            </a:r>
            <a:endParaRPr lang="en-US" altLang="ja-JP" sz="1800" dirty="0"/>
          </a:p>
        </p:txBody>
      </p:sp>
    </p:spTree>
    <p:extLst>
      <p:ext uri="{BB962C8B-B14F-4D97-AF65-F5344CB8AC3E}">
        <p14:creationId xmlns:p14="http://schemas.microsoft.com/office/powerpoint/2010/main" val="1489813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1062982"/>
          </a:xfrm>
        </p:spPr>
        <p:txBody>
          <a:bodyPr>
            <a:normAutofit/>
          </a:bodyPr>
          <a:lstStyle/>
          <a:p>
            <a:pPr algn="ctr"/>
            <a:r>
              <a:rPr kumimoji="1" lang="ja-JP" altLang="en-US" sz="3600" b="1" dirty="0" smtClean="0"/>
              <a:t>猫の去勢・不妊手術費に</a:t>
            </a:r>
            <a:r>
              <a:rPr lang="ja-JP" altLang="en-US" sz="3600" b="1" dirty="0"/>
              <a:t>係る</a:t>
            </a:r>
            <a:r>
              <a:rPr kumimoji="1" lang="ja-JP" altLang="en-US" sz="3600" b="1" dirty="0" smtClean="0"/>
              <a:t>助成件数①</a:t>
            </a:r>
            <a:endParaRPr kumimoji="1" lang="ja-JP" altLang="en-US" sz="3600" b="1" dirty="0"/>
          </a:p>
        </p:txBody>
      </p:sp>
      <p:graphicFrame>
        <p:nvGraphicFramePr>
          <p:cNvPr id="12" name="コンテンツ プレースホルダー 11"/>
          <p:cNvGraphicFramePr>
            <a:graphicFrameLocks noGrp="1"/>
          </p:cNvGraphicFramePr>
          <p:nvPr>
            <p:ph idx="1"/>
            <p:extLst>
              <p:ext uri="{D42A27DB-BD31-4B8C-83A1-F6EECF244321}">
                <p14:modId xmlns:p14="http://schemas.microsoft.com/office/powerpoint/2010/main" val="1905020615"/>
              </p:ext>
            </p:extLst>
          </p:nvPr>
        </p:nvGraphicFramePr>
        <p:xfrm>
          <a:off x="951216" y="1190797"/>
          <a:ext cx="10515600" cy="3863084"/>
        </p:xfrm>
        <a:graphic>
          <a:graphicData uri="http://schemas.openxmlformats.org/drawingml/2006/chart">
            <c:chart xmlns:c="http://schemas.openxmlformats.org/drawingml/2006/chart" xmlns:r="http://schemas.openxmlformats.org/officeDocument/2006/relationships" r:id="rId3"/>
          </a:graphicData>
        </a:graphic>
      </p:graphicFrame>
      <p:sp>
        <p:nvSpPr>
          <p:cNvPr id="18" name="タイトル 1"/>
          <p:cNvSpPr txBox="1">
            <a:spLocks/>
          </p:cNvSpPr>
          <p:nvPr/>
        </p:nvSpPr>
        <p:spPr>
          <a:xfrm>
            <a:off x="951216" y="5137079"/>
            <a:ext cx="10515600" cy="1391755"/>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t>本事業は平成５年度より実施しており、１匹に</a:t>
            </a:r>
            <a:r>
              <a:rPr lang="ja-JP" altLang="en-US" sz="1800" dirty="0"/>
              <a:t>つき去勢</a:t>
            </a:r>
            <a:r>
              <a:rPr lang="ja-JP" altLang="en-US" sz="1800" dirty="0" smtClean="0"/>
              <a:t>手術費上限</a:t>
            </a:r>
            <a:r>
              <a:rPr lang="en-US" altLang="ja-JP" sz="1800" dirty="0" smtClean="0"/>
              <a:t>2,000</a:t>
            </a:r>
            <a:r>
              <a:rPr lang="ja-JP" altLang="en-US" sz="1800" dirty="0" smtClean="0"/>
              <a:t>円、不妊手術費上限</a:t>
            </a:r>
            <a:r>
              <a:rPr lang="en-US" altLang="ja-JP" sz="1800" dirty="0" smtClean="0"/>
              <a:t>4,000</a:t>
            </a:r>
            <a:r>
              <a:rPr lang="ja-JP" altLang="en-US" sz="1800" dirty="0" smtClean="0"/>
              <a:t>円を助成しています。飼い猫かどうかに関わらず、去勢・不妊手術を実施した区民であればどなたでも申請可能です。</a:t>
            </a:r>
            <a:endParaRPr lang="en-US" altLang="ja-JP" sz="1800" dirty="0" smtClean="0"/>
          </a:p>
          <a:p>
            <a:r>
              <a:rPr lang="en-US" altLang="ja-JP" sz="1800" dirty="0" smtClean="0"/>
              <a:t>※</a:t>
            </a:r>
            <a:r>
              <a:rPr lang="ja-JP" altLang="en-US" sz="1800" dirty="0" smtClean="0"/>
              <a:t>令和５年度は</a:t>
            </a:r>
            <a:r>
              <a:rPr lang="en-US" altLang="ja-JP" sz="1800" dirty="0" smtClean="0"/>
              <a:t>11</a:t>
            </a:r>
            <a:r>
              <a:rPr lang="ja-JP" altLang="en-US" sz="1800" dirty="0" smtClean="0"/>
              <a:t>月末日時点の実績</a:t>
            </a:r>
            <a:r>
              <a:rPr lang="ja-JP" altLang="en-US" sz="1800" dirty="0"/>
              <a:t>（</a:t>
            </a:r>
            <a:r>
              <a:rPr lang="ja-JP" altLang="en-US" sz="1800" dirty="0" smtClean="0"/>
              <a:t>去勢</a:t>
            </a:r>
            <a:r>
              <a:rPr lang="en-US" altLang="ja-JP" sz="1800" dirty="0"/>
              <a:t>313</a:t>
            </a:r>
            <a:r>
              <a:rPr lang="ja-JP" altLang="en-US" sz="1800" dirty="0" smtClean="0"/>
              <a:t>匹</a:t>
            </a:r>
            <a:r>
              <a:rPr lang="ja-JP" altLang="en-US" sz="1800" dirty="0"/>
              <a:t>、</a:t>
            </a:r>
            <a:r>
              <a:rPr lang="ja-JP" altLang="en-US" sz="1800" dirty="0" smtClean="0"/>
              <a:t>不妊</a:t>
            </a:r>
            <a:r>
              <a:rPr lang="en-US" altLang="ja-JP" sz="1800" dirty="0"/>
              <a:t>338</a:t>
            </a:r>
            <a:r>
              <a:rPr lang="ja-JP" altLang="en-US" sz="1800" dirty="0" smtClean="0"/>
              <a:t>匹）</a:t>
            </a:r>
            <a:endParaRPr lang="en-US" altLang="ja-JP" sz="1800" dirty="0"/>
          </a:p>
        </p:txBody>
      </p:sp>
    </p:spTree>
    <p:extLst>
      <p:ext uri="{BB962C8B-B14F-4D97-AF65-F5344CB8AC3E}">
        <p14:creationId xmlns:p14="http://schemas.microsoft.com/office/powerpoint/2010/main" val="410049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1062982"/>
          </a:xfrm>
        </p:spPr>
        <p:txBody>
          <a:bodyPr>
            <a:normAutofit/>
          </a:bodyPr>
          <a:lstStyle/>
          <a:p>
            <a:pPr algn="ctr"/>
            <a:r>
              <a:rPr lang="ja-JP" altLang="en-US" sz="3600" b="1" dirty="0"/>
              <a:t>猫の去勢・不妊手術費</a:t>
            </a:r>
            <a:r>
              <a:rPr lang="ja-JP" altLang="en-US" sz="3600" b="1" dirty="0" smtClean="0"/>
              <a:t>に</a:t>
            </a:r>
            <a:r>
              <a:rPr lang="ja-JP" altLang="en-US" sz="3600" b="1" dirty="0"/>
              <a:t>係る</a:t>
            </a:r>
            <a:r>
              <a:rPr lang="ja-JP" altLang="en-US" sz="3600" b="1" dirty="0" smtClean="0"/>
              <a:t>助成</a:t>
            </a:r>
            <a:r>
              <a:rPr lang="ja-JP" altLang="en-US" sz="3600" b="1" dirty="0"/>
              <a:t>件数②</a:t>
            </a:r>
            <a:endParaRPr kumimoji="1" lang="ja-JP" altLang="en-US" sz="3600" b="1" dirty="0"/>
          </a:p>
        </p:txBody>
      </p:sp>
      <p:graphicFrame>
        <p:nvGraphicFramePr>
          <p:cNvPr id="12" name="コンテンツ プレースホルダー 11"/>
          <p:cNvGraphicFramePr>
            <a:graphicFrameLocks noGrp="1"/>
          </p:cNvGraphicFramePr>
          <p:nvPr>
            <p:ph idx="1"/>
            <p:extLst>
              <p:ext uri="{D42A27DB-BD31-4B8C-83A1-F6EECF244321}">
                <p14:modId xmlns:p14="http://schemas.microsoft.com/office/powerpoint/2010/main" val="3415243464"/>
              </p:ext>
            </p:extLst>
          </p:nvPr>
        </p:nvGraphicFramePr>
        <p:xfrm>
          <a:off x="951216" y="1160979"/>
          <a:ext cx="10515599" cy="3888541"/>
        </p:xfrm>
        <a:graphic>
          <a:graphicData uri="http://schemas.openxmlformats.org/drawingml/2006/chart">
            <c:chart xmlns:c="http://schemas.openxmlformats.org/drawingml/2006/chart" xmlns:r="http://schemas.openxmlformats.org/officeDocument/2006/relationships" r:id="rId3"/>
          </a:graphicData>
        </a:graphic>
      </p:graphicFrame>
      <p:sp>
        <p:nvSpPr>
          <p:cNvPr id="18" name="タイトル 1"/>
          <p:cNvSpPr txBox="1">
            <a:spLocks/>
          </p:cNvSpPr>
          <p:nvPr/>
        </p:nvSpPr>
        <p:spPr>
          <a:xfrm>
            <a:off x="951216" y="5137079"/>
            <a:ext cx="10515600" cy="1391755"/>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t>本事業は平成</a:t>
            </a:r>
            <a:r>
              <a:rPr lang="en-US" altLang="ja-JP" sz="1800" dirty="0" smtClean="0"/>
              <a:t>27</a:t>
            </a:r>
            <a:r>
              <a:rPr lang="ja-JP" altLang="en-US" sz="1800" dirty="0" smtClean="0"/>
              <a:t>年度より実施しています。地域住民が主体となり飼い主のいない猫の管理を行う際に、区が対象地域を認定し、去勢・不妊手術費の助成をはじめとした支援を行っています。助成金額は</a:t>
            </a:r>
            <a:r>
              <a:rPr lang="ja-JP" altLang="en-US" sz="1800" dirty="0" smtClean="0"/>
              <a:t>、手術費の半額を上限とし、 </a:t>
            </a:r>
            <a:r>
              <a:rPr lang="ja-JP" altLang="en-US" sz="1800" dirty="0"/>
              <a:t>１匹につき去勢</a:t>
            </a:r>
            <a:r>
              <a:rPr lang="ja-JP" altLang="en-US" sz="1800" dirty="0" smtClean="0"/>
              <a:t>手術費</a:t>
            </a:r>
            <a:r>
              <a:rPr lang="en-US" altLang="ja-JP" sz="1800" dirty="0" smtClean="0"/>
              <a:t>5,000</a:t>
            </a:r>
            <a:r>
              <a:rPr lang="ja-JP" altLang="en-US" sz="1800" dirty="0" smtClean="0"/>
              <a:t>円</a:t>
            </a:r>
            <a:r>
              <a:rPr lang="ja-JP" altLang="en-US" sz="1800" dirty="0"/>
              <a:t>、</a:t>
            </a:r>
            <a:r>
              <a:rPr lang="ja-JP" altLang="en-US" sz="1800"/>
              <a:t>不妊</a:t>
            </a:r>
            <a:r>
              <a:rPr lang="ja-JP" altLang="en-US" sz="1800" smtClean="0"/>
              <a:t>手術費</a:t>
            </a:r>
            <a:r>
              <a:rPr lang="en-US" altLang="ja-JP" sz="1800" smtClean="0"/>
              <a:t>10,000</a:t>
            </a:r>
            <a:r>
              <a:rPr lang="ja-JP" altLang="en-US" sz="1800" dirty="0" smtClean="0"/>
              <a:t>円です。</a:t>
            </a:r>
            <a:endParaRPr lang="en-US" altLang="ja-JP" sz="1800" dirty="0" smtClean="0"/>
          </a:p>
          <a:p>
            <a:r>
              <a:rPr lang="en-US" altLang="ja-JP" sz="1800" dirty="0"/>
              <a:t>※</a:t>
            </a:r>
            <a:r>
              <a:rPr lang="ja-JP" altLang="en-US" sz="1800" dirty="0"/>
              <a:t>令和５年度は</a:t>
            </a:r>
            <a:r>
              <a:rPr lang="en-US" altLang="ja-JP" sz="1800" dirty="0"/>
              <a:t>11</a:t>
            </a:r>
            <a:r>
              <a:rPr lang="ja-JP" altLang="en-US" sz="1800" dirty="0"/>
              <a:t>月末日時点の</a:t>
            </a:r>
            <a:r>
              <a:rPr lang="ja-JP" altLang="en-US" sz="1800" dirty="0" smtClean="0"/>
              <a:t>実績（去勢・不妊共に０匹）</a:t>
            </a:r>
            <a:endParaRPr lang="en-US" altLang="ja-JP" sz="1800" dirty="0"/>
          </a:p>
        </p:txBody>
      </p:sp>
    </p:spTree>
    <p:extLst>
      <p:ext uri="{BB962C8B-B14F-4D97-AF65-F5344CB8AC3E}">
        <p14:creationId xmlns:p14="http://schemas.microsoft.com/office/powerpoint/2010/main" val="2757928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1062982"/>
          </a:xfrm>
        </p:spPr>
        <p:txBody>
          <a:bodyPr>
            <a:normAutofit/>
          </a:bodyPr>
          <a:lstStyle/>
          <a:p>
            <a:pPr algn="ctr"/>
            <a:r>
              <a:rPr lang="ja-JP" altLang="en-US" sz="3600" b="1" dirty="0"/>
              <a:t>猫の去勢・不妊手術費</a:t>
            </a:r>
            <a:r>
              <a:rPr lang="ja-JP" altLang="en-US" sz="3600" b="1" dirty="0" smtClean="0"/>
              <a:t>に</a:t>
            </a:r>
            <a:r>
              <a:rPr lang="ja-JP" altLang="en-US" sz="3600" b="1" dirty="0"/>
              <a:t>係る</a:t>
            </a:r>
            <a:r>
              <a:rPr lang="ja-JP" altLang="en-US" sz="3600" b="1" dirty="0" smtClean="0"/>
              <a:t>助成</a:t>
            </a:r>
            <a:r>
              <a:rPr lang="ja-JP" altLang="en-US" sz="3600" b="1" dirty="0"/>
              <a:t>件数➂</a:t>
            </a:r>
            <a:endParaRPr kumimoji="1" lang="ja-JP" altLang="en-US" sz="3600" b="1" dirty="0"/>
          </a:p>
        </p:txBody>
      </p:sp>
      <p:sp>
        <p:nvSpPr>
          <p:cNvPr id="18" name="タイトル 1"/>
          <p:cNvSpPr txBox="1">
            <a:spLocks/>
          </p:cNvSpPr>
          <p:nvPr/>
        </p:nvSpPr>
        <p:spPr>
          <a:xfrm>
            <a:off x="951216" y="5137079"/>
            <a:ext cx="10515600" cy="1391755"/>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smtClean="0"/>
              <a:t>本事業は令和４年度より実施しており、板橋区登録猫ボランティアが猫を譲渡する際にかかった費用を助成しています。助成金額は</a:t>
            </a:r>
            <a:r>
              <a:rPr lang="ja-JP" altLang="en-US" sz="1800" dirty="0"/>
              <a:t>１匹に</a:t>
            </a:r>
            <a:r>
              <a:rPr lang="ja-JP" altLang="en-US" sz="1800" dirty="0" smtClean="0"/>
              <a:t>つき去勢手術費上限</a:t>
            </a:r>
            <a:r>
              <a:rPr lang="en-US" altLang="ja-JP" sz="1800" dirty="0"/>
              <a:t>5,000</a:t>
            </a:r>
            <a:r>
              <a:rPr lang="ja-JP" altLang="en-US" sz="1800" dirty="0"/>
              <a:t>円、不妊手術費上限</a:t>
            </a:r>
            <a:r>
              <a:rPr lang="en-US" altLang="ja-JP" sz="1800" dirty="0"/>
              <a:t>10,000</a:t>
            </a:r>
            <a:r>
              <a:rPr lang="ja-JP" altLang="en-US" sz="1800" dirty="0" smtClean="0"/>
              <a:t>円、マイクロチップ装着費上限</a:t>
            </a:r>
            <a:r>
              <a:rPr lang="en-US" altLang="ja-JP" sz="1800" dirty="0" smtClean="0"/>
              <a:t>7,500</a:t>
            </a:r>
            <a:r>
              <a:rPr lang="ja-JP" altLang="en-US" sz="1800" dirty="0" smtClean="0"/>
              <a:t>円です。</a:t>
            </a:r>
            <a:endParaRPr lang="en-US" altLang="ja-JP" sz="1800" dirty="0" smtClean="0"/>
          </a:p>
          <a:p>
            <a:r>
              <a:rPr lang="en-US" altLang="ja-JP" sz="1800" dirty="0"/>
              <a:t>※</a:t>
            </a:r>
            <a:r>
              <a:rPr lang="ja-JP" altLang="en-US" sz="1800" dirty="0"/>
              <a:t>令和５年度は</a:t>
            </a:r>
            <a:r>
              <a:rPr lang="en-US" altLang="ja-JP" sz="1800" dirty="0"/>
              <a:t>11</a:t>
            </a:r>
            <a:r>
              <a:rPr lang="ja-JP" altLang="en-US" sz="1800" dirty="0"/>
              <a:t>月末日時点の</a:t>
            </a:r>
            <a:r>
              <a:rPr lang="ja-JP" altLang="en-US" sz="1800" dirty="0" smtClean="0"/>
              <a:t>実績（去勢</a:t>
            </a:r>
            <a:r>
              <a:rPr lang="en-US" altLang="ja-JP" sz="1800" dirty="0" smtClean="0"/>
              <a:t>17</a:t>
            </a:r>
            <a:r>
              <a:rPr lang="ja-JP" altLang="en-US" sz="1800" dirty="0" smtClean="0"/>
              <a:t>匹、不妊</a:t>
            </a:r>
            <a:r>
              <a:rPr lang="en-US" altLang="ja-JP" sz="1800" dirty="0" smtClean="0"/>
              <a:t>32</a:t>
            </a:r>
            <a:r>
              <a:rPr lang="ja-JP" altLang="en-US" sz="1800" dirty="0" smtClean="0"/>
              <a:t>匹、マイクロチップ装着</a:t>
            </a:r>
            <a:r>
              <a:rPr lang="en-US" altLang="ja-JP" sz="1800" dirty="0" smtClean="0"/>
              <a:t>43</a:t>
            </a:r>
            <a:r>
              <a:rPr lang="ja-JP" altLang="en-US" sz="1800" dirty="0" smtClean="0"/>
              <a:t>匹）</a:t>
            </a:r>
            <a:endParaRPr lang="en-US" altLang="ja-JP" sz="1800" dirty="0"/>
          </a:p>
        </p:txBody>
      </p:sp>
      <p:graphicFrame>
        <p:nvGraphicFramePr>
          <p:cNvPr id="6" name="コンテンツ プレースホルダー 11"/>
          <p:cNvGraphicFramePr>
            <a:graphicFrameLocks/>
          </p:cNvGraphicFramePr>
          <p:nvPr>
            <p:extLst>
              <p:ext uri="{D42A27DB-BD31-4B8C-83A1-F6EECF244321}">
                <p14:modId xmlns:p14="http://schemas.microsoft.com/office/powerpoint/2010/main" val="1206528641"/>
              </p:ext>
            </p:extLst>
          </p:nvPr>
        </p:nvGraphicFramePr>
        <p:xfrm>
          <a:off x="951216" y="1191457"/>
          <a:ext cx="10515600" cy="38174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70213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811</TotalTime>
  <Words>503</Words>
  <Application>Microsoft Office PowerPoint</Application>
  <PresentationFormat>ワイド画面</PresentationFormat>
  <Paragraphs>29</Paragraphs>
  <Slides>5</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游ゴシック</vt:lpstr>
      <vt:lpstr>游ゴシック Light</vt:lpstr>
      <vt:lpstr>Arial</vt:lpstr>
      <vt:lpstr>Office テーマ</vt:lpstr>
      <vt:lpstr>登録猫ボランティア数及び猫苦情件数</vt:lpstr>
      <vt:lpstr>猫死体処理数及びワンニャンバンクにおける猫の譲渡数</vt:lpstr>
      <vt:lpstr>猫の去勢・不妊手術費に係る助成件数①</vt:lpstr>
      <vt:lpstr>猫の去勢・不妊手術費に係る助成件数②</vt:lpstr>
      <vt:lpstr>猫の去勢・不妊手術費に係る助成件数➂</vt:lpstr>
    </vt:vector>
  </TitlesOfParts>
  <Company>板橋区IT推進室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大島 美津春</dc:creator>
  <cp:lastModifiedBy>渡部 玲</cp:lastModifiedBy>
  <cp:revision>63</cp:revision>
  <dcterms:created xsi:type="dcterms:W3CDTF">2023-09-21T05:21:50Z</dcterms:created>
  <dcterms:modified xsi:type="dcterms:W3CDTF">2024-01-19T01:54:46Z</dcterms:modified>
</cp:coreProperties>
</file>