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52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29" userDrawn="1">
          <p15:clr>
            <a:srgbClr val="A4A3A4"/>
          </p15:clr>
        </p15:guide>
        <p15:guide id="2" pos="2160" userDrawn="1">
          <p15:clr>
            <a:srgbClr val="A4A3A4"/>
          </p15:clr>
        </p15:guide>
        <p15:guide id="3" orient="horz" pos="5756" userDrawn="1">
          <p15:clr>
            <a:srgbClr val="A4A3A4"/>
          </p15:clr>
        </p15:guide>
        <p15:guide id="4" pos="403" userDrawn="1">
          <p15:clr>
            <a:srgbClr val="A4A3A4"/>
          </p15:clr>
        </p15:guide>
        <p15:guide id="5" pos="403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ユーザー" initials="Wユ" lastIdx="1" clrIdx="0">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A7C"/>
    <a:srgbClr val="E74356"/>
    <a:srgbClr val="F7D5DA"/>
    <a:srgbClr val="FFFBC9"/>
    <a:srgbClr val="F0838F"/>
    <a:srgbClr val="ED9BA7"/>
    <a:srgbClr val="F2717A"/>
    <a:srgbClr val="E67484"/>
    <a:srgbClr val="E25C6F"/>
    <a:srgbClr val="EFA7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51" autoAdjust="0"/>
    <p:restoredTop sz="96353" autoAdjust="0"/>
  </p:normalViewPr>
  <p:slideViewPr>
    <p:cSldViewPr>
      <p:cViewPr>
        <p:scale>
          <a:sx n="125" d="100"/>
          <a:sy n="125" d="100"/>
        </p:scale>
        <p:origin x="896" y="-4808"/>
      </p:cViewPr>
      <p:guideLst>
        <p:guide orient="horz" pos="5529"/>
        <p:guide pos="2160"/>
        <p:guide orient="horz" pos="5756"/>
        <p:guide pos="403"/>
        <p:guide pos="4031"/>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128" d="100"/>
          <a:sy n="128" d="100"/>
        </p:scale>
        <p:origin x="5576" y="168"/>
      </p:cViewPr>
      <p:guideLst>
        <p:guide orient="horz" pos="3130"/>
        <p:guide pos="2143"/>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6/11/relationships/changesInfo" Target="changesInfos/changesInfo1.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堀 幸司(hori-kouji)" userId="21e276b0-bc71-4b2d-8d41-d765123172f5" providerId="ADAL" clId="{90BA9122-596E-47DD-BAC6-7606860E4411}"/>
    <pc:docChg chg="modSld">
      <pc:chgData name="堀 幸司(hori-kouji)" userId="21e276b0-bc71-4b2d-8d41-d765123172f5" providerId="ADAL" clId="{90BA9122-596E-47DD-BAC6-7606860E4411}" dt="2023-09-14T09:21:48.682" v="102" actId="1076"/>
      <pc:docMkLst>
        <pc:docMk/>
      </pc:docMkLst>
      <pc:sldChg chg="addSp modSp mod">
        <pc:chgData name="堀 幸司(hori-kouji)" userId="21e276b0-bc71-4b2d-8d41-d765123172f5" providerId="ADAL" clId="{90BA9122-596E-47DD-BAC6-7606860E4411}" dt="2023-09-14T09:21:15.330" v="100" actId="207"/>
        <pc:sldMkLst>
          <pc:docMk/>
          <pc:sldMk cId="4128962343" sldId="526"/>
        </pc:sldMkLst>
        <pc:spChg chg="add mod">
          <ac:chgData name="堀 幸司(hori-kouji)" userId="21e276b0-bc71-4b2d-8d41-d765123172f5" providerId="ADAL" clId="{90BA9122-596E-47DD-BAC6-7606860E4411}" dt="2023-09-14T09:21:15.330" v="100" actId="207"/>
          <ac:spMkLst>
            <pc:docMk/>
            <pc:sldMk cId="4128962343" sldId="526"/>
            <ac:spMk id="3" creationId="{CFF4E185-EC00-DBAD-E041-250A16FCF691}"/>
          </ac:spMkLst>
        </pc:spChg>
      </pc:sldChg>
      <pc:sldChg chg="addSp modSp mod">
        <pc:chgData name="堀 幸司(hori-kouji)" userId="21e276b0-bc71-4b2d-8d41-d765123172f5" providerId="ADAL" clId="{90BA9122-596E-47DD-BAC6-7606860E4411}" dt="2023-09-14T09:21:48.682" v="102" actId="1076"/>
        <pc:sldMkLst>
          <pc:docMk/>
          <pc:sldMk cId="1458853925" sldId="527"/>
        </pc:sldMkLst>
        <pc:spChg chg="add mod">
          <ac:chgData name="堀 幸司(hori-kouji)" userId="21e276b0-bc71-4b2d-8d41-d765123172f5" providerId="ADAL" clId="{90BA9122-596E-47DD-BAC6-7606860E4411}" dt="2023-09-14T09:21:48.682" v="102" actId="1076"/>
          <ac:spMkLst>
            <pc:docMk/>
            <pc:sldMk cId="1458853925" sldId="527"/>
            <ac:spMk id="3" creationId="{C05939E9-DD2A-AD3E-C4AB-69D271A6E2C8}"/>
          </ac:spMkLst>
        </pc:spChg>
      </pc:sldChg>
    </pc:docChg>
  </pc:docChgLst>
  <pc:docChgLst>
    <pc:chgData name="堀 幸司(hori-kouji)" userId="21e276b0-bc71-4b2d-8d41-d765123172f5" providerId="ADAL" clId="{99994BFC-78AF-433D-8D10-2333247304A7}"/>
    <pc:docChg chg="modSld">
      <pc:chgData name="堀 幸司(hori-kouji)" userId="21e276b0-bc71-4b2d-8d41-d765123172f5" providerId="ADAL" clId="{99994BFC-78AF-433D-8D10-2333247304A7}" dt="2023-09-14T08:52:11.724" v="9" actId="6549"/>
      <pc:docMkLst>
        <pc:docMk/>
      </pc:docMkLst>
      <pc:sldChg chg="modSp mod">
        <pc:chgData name="堀 幸司(hori-kouji)" userId="21e276b0-bc71-4b2d-8d41-d765123172f5" providerId="ADAL" clId="{99994BFC-78AF-433D-8D10-2333247304A7}" dt="2023-09-14T08:52:11.724" v="9" actId="6549"/>
        <pc:sldMkLst>
          <pc:docMk/>
          <pc:sldMk cId="1458853925" sldId="527"/>
        </pc:sldMkLst>
        <pc:spChg chg="mod">
          <ac:chgData name="堀 幸司(hori-kouji)" userId="21e276b0-bc71-4b2d-8d41-d765123172f5" providerId="ADAL" clId="{99994BFC-78AF-433D-8D10-2333247304A7}" dt="2023-09-14T08:52:11.724" v="9" actId="6549"/>
          <ac:spMkLst>
            <pc:docMk/>
            <pc:sldMk cId="1458853925" sldId="527"/>
            <ac:spMk id="32" creationId="{00000000-0000-0000-0000-000000000000}"/>
          </ac:spMkLst>
        </pc:spChg>
        <pc:spChg chg="mod">
          <ac:chgData name="堀 幸司(hori-kouji)" userId="21e276b0-bc71-4b2d-8d41-d765123172f5" providerId="ADAL" clId="{99994BFC-78AF-433D-8D10-2333247304A7}" dt="2023-09-14T08:51:29.191" v="4" actId="1036"/>
          <ac:spMkLst>
            <pc:docMk/>
            <pc:sldMk cId="1458853925" sldId="527"/>
            <ac:spMk id="90" creationId="{5254E2CE-6CD8-8C56-06ED-7C2A2236EB88}"/>
          </ac:spMkLst>
        </pc:spChg>
        <pc:spChg chg="mod">
          <ac:chgData name="堀 幸司(hori-kouji)" userId="21e276b0-bc71-4b2d-8d41-d765123172f5" providerId="ADAL" clId="{99994BFC-78AF-433D-8D10-2333247304A7}" dt="2023-09-14T08:51:35.689" v="5" actId="14100"/>
          <ac:spMkLst>
            <pc:docMk/>
            <pc:sldMk cId="1458853925" sldId="527"/>
            <ac:spMk id="91" creationId="{5C78D81E-D2F3-3E90-2E13-0A560753FB72}"/>
          </ac:spMkLst>
        </pc:spChg>
        <pc:spChg chg="mod">
          <ac:chgData name="堀 幸司(hori-kouji)" userId="21e276b0-bc71-4b2d-8d41-d765123172f5" providerId="ADAL" clId="{99994BFC-78AF-433D-8D10-2333247304A7}" dt="2023-09-14T08:47:06.044" v="2" actId="207"/>
          <ac:spMkLst>
            <pc:docMk/>
            <pc:sldMk cId="1458853925" sldId="527"/>
            <ac:spMk id="92" creationId="{1B4584B8-877F-B845-4F2C-5FC439B3874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2204" tIns="46102" rIns="92204" bIns="46102" rtlCol="0"/>
          <a:lstStyle>
            <a:lvl1pPr algn="l">
              <a:defRPr sz="1200"/>
            </a:lvl1pPr>
          </a:lstStyle>
          <a:p>
            <a:r>
              <a:rPr kumimoji="1" lang="ja-JP" altLang="en-US"/>
              <a:t>機密性</a:t>
            </a:r>
            <a:r>
              <a:rPr kumimoji="1" lang="en-US" altLang="ja-JP"/>
              <a:t>2</a:t>
            </a:r>
            <a:r>
              <a:rPr kumimoji="1" lang="ja-JP" altLang="en-US"/>
              <a:t>完全性</a:t>
            </a:r>
            <a:r>
              <a:rPr kumimoji="1" lang="en-US" altLang="ja-JP"/>
              <a:t>2</a:t>
            </a:r>
            <a:r>
              <a:rPr kumimoji="1" lang="ja-JP" altLang="en-US"/>
              <a:t>可用性</a:t>
            </a:r>
            <a:r>
              <a:rPr kumimoji="1" lang="en-US" altLang="ja-JP"/>
              <a:t>2</a:t>
            </a:r>
            <a:r>
              <a:rPr kumimoji="1" lang="ja-JP" altLang="en-US"/>
              <a:t>（国民年金部）</a:t>
            </a:r>
          </a:p>
        </p:txBody>
      </p:sp>
      <p:sp>
        <p:nvSpPr>
          <p:cNvPr id="3" name="日付プレースホルダー 2"/>
          <p:cNvSpPr>
            <a:spLocks noGrp="1"/>
          </p:cNvSpPr>
          <p:nvPr>
            <p:ph type="dt" sz="quarter" idx="1"/>
          </p:nvPr>
        </p:nvSpPr>
        <p:spPr>
          <a:xfrm>
            <a:off x="3855841" y="0"/>
            <a:ext cx="2949787" cy="496967"/>
          </a:xfrm>
          <a:prstGeom prst="rect">
            <a:avLst/>
          </a:prstGeom>
        </p:spPr>
        <p:txBody>
          <a:bodyPr vert="horz" lIns="92204" tIns="46102" rIns="92204" bIns="46102" rtlCol="0"/>
          <a:lstStyle>
            <a:lvl1pPr algn="r">
              <a:defRPr sz="1200"/>
            </a:lvl1pPr>
          </a:lstStyle>
          <a:p>
            <a:fld id="{72144D8A-69A4-47E8-8D1B-227C8BC55F09}" type="datetimeFigureOut">
              <a:rPr kumimoji="1" lang="ja-JP" altLang="en-US" smtClean="0"/>
              <a:t>2024/11/18</a:t>
            </a:fld>
            <a:endParaRPr kumimoji="1" lang="ja-JP" altLang="en-US"/>
          </a:p>
        </p:txBody>
      </p:sp>
      <p:sp>
        <p:nvSpPr>
          <p:cNvPr id="4" name="フッター プレースホルダー 3"/>
          <p:cNvSpPr>
            <a:spLocks noGrp="1"/>
          </p:cNvSpPr>
          <p:nvPr>
            <p:ph type="ftr" sz="quarter" idx="2"/>
          </p:nvPr>
        </p:nvSpPr>
        <p:spPr>
          <a:xfrm>
            <a:off x="2" y="9440649"/>
            <a:ext cx="2949787" cy="496967"/>
          </a:xfrm>
          <a:prstGeom prst="rect">
            <a:avLst/>
          </a:prstGeom>
        </p:spPr>
        <p:txBody>
          <a:bodyPr vert="horz" lIns="92204" tIns="46102" rIns="92204" bIns="4610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1" y="9440649"/>
            <a:ext cx="2949787" cy="496967"/>
          </a:xfrm>
          <a:prstGeom prst="rect">
            <a:avLst/>
          </a:prstGeom>
        </p:spPr>
        <p:txBody>
          <a:bodyPr vert="horz" lIns="92204" tIns="46102" rIns="92204" bIns="46102" rtlCol="0" anchor="b"/>
          <a:lstStyle>
            <a:lvl1pPr algn="r">
              <a:defRPr sz="1200"/>
            </a:lvl1pPr>
          </a:lstStyle>
          <a:p>
            <a:fld id="{A8D5DBFD-020F-4F1A-9869-41ADFD5BE9CD}" type="slidenum">
              <a:rPr kumimoji="1" lang="ja-JP" altLang="en-US" smtClean="0"/>
              <a:t>‹#›</a:t>
            </a:fld>
            <a:endParaRPr kumimoji="1" lang="ja-JP" altLang="en-US"/>
          </a:p>
        </p:txBody>
      </p:sp>
    </p:spTree>
    <p:extLst>
      <p:ext uri="{BB962C8B-B14F-4D97-AF65-F5344CB8AC3E}">
        <p14:creationId xmlns:p14="http://schemas.microsoft.com/office/powerpoint/2010/main" val="265210540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2204" tIns="46102" rIns="92204" bIns="46102" rtlCol="0"/>
          <a:lstStyle>
            <a:lvl1pPr algn="l">
              <a:defRPr sz="1200"/>
            </a:lvl1pPr>
          </a:lstStyle>
          <a:p>
            <a:r>
              <a:rPr kumimoji="1" lang="ja-JP" altLang="en-US"/>
              <a:t>機密性</a:t>
            </a:r>
            <a:r>
              <a:rPr kumimoji="1" lang="en-US" altLang="ja-JP"/>
              <a:t>2</a:t>
            </a:r>
            <a:r>
              <a:rPr kumimoji="1" lang="ja-JP" altLang="en-US"/>
              <a:t>完全性</a:t>
            </a:r>
            <a:r>
              <a:rPr kumimoji="1" lang="en-US" altLang="ja-JP"/>
              <a:t>2</a:t>
            </a:r>
            <a:r>
              <a:rPr kumimoji="1" lang="ja-JP" altLang="en-US"/>
              <a:t>可用性</a:t>
            </a:r>
            <a:r>
              <a:rPr kumimoji="1" lang="en-US" altLang="ja-JP"/>
              <a:t>2</a:t>
            </a:r>
            <a:r>
              <a:rPr kumimoji="1" lang="ja-JP" altLang="en-US"/>
              <a:t>（国民年金部）</a:t>
            </a:r>
          </a:p>
        </p:txBody>
      </p:sp>
      <p:sp>
        <p:nvSpPr>
          <p:cNvPr id="3" name="日付プレースホルダー 2"/>
          <p:cNvSpPr>
            <a:spLocks noGrp="1"/>
          </p:cNvSpPr>
          <p:nvPr>
            <p:ph type="dt" idx="1"/>
          </p:nvPr>
        </p:nvSpPr>
        <p:spPr>
          <a:xfrm>
            <a:off x="3855841" y="0"/>
            <a:ext cx="2949787" cy="496967"/>
          </a:xfrm>
          <a:prstGeom prst="rect">
            <a:avLst/>
          </a:prstGeom>
        </p:spPr>
        <p:txBody>
          <a:bodyPr vert="horz" lIns="92204" tIns="46102" rIns="92204" bIns="46102" rtlCol="0"/>
          <a:lstStyle>
            <a:lvl1pPr algn="r">
              <a:defRPr sz="1200"/>
            </a:lvl1pPr>
          </a:lstStyle>
          <a:p>
            <a:fld id="{CE53B9D8-DA5B-448C-9D67-F00476BC7359}"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2112963" y="744538"/>
            <a:ext cx="2581275" cy="3729037"/>
          </a:xfrm>
          <a:prstGeom prst="rect">
            <a:avLst/>
          </a:prstGeom>
          <a:noFill/>
          <a:ln w="12700">
            <a:solidFill>
              <a:prstClr val="black"/>
            </a:solidFill>
          </a:ln>
        </p:spPr>
        <p:txBody>
          <a:bodyPr vert="horz" lIns="92204" tIns="46102" rIns="92204" bIns="46102"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04" tIns="46102" rIns="92204" bIns="461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7" cy="496967"/>
          </a:xfrm>
          <a:prstGeom prst="rect">
            <a:avLst/>
          </a:prstGeom>
        </p:spPr>
        <p:txBody>
          <a:bodyPr vert="horz" lIns="92204" tIns="46102" rIns="92204" bIns="461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7" cy="496967"/>
          </a:xfrm>
          <a:prstGeom prst="rect">
            <a:avLst/>
          </a:prstGeom>
        </p:spPr>
        <p:txBody>
          <a:bodyPr vert="horz" lIns="92204" tIns="46102" rIns="92204" bIns="46102" rtlCol="0" anchor="b"/>
          <a:lstStyle>
            <a:lvl1pPr algn="r">
              <a:defRPr sz="1200"/>
            </a:lvl1pPr>
          </a:lstStyle>
          <a:p>
            <a:fld id="{947F3479-ED16-4BA1-8510-880067700C05}" type="slidenum">
              <a:rPr kumimoji="1" lang="ja-JP" altLang="en-US" smtClean="0"/>
              <a:t>‹#›</a:t>
            </a:fld>
            <a:endParaRPr kumimoji="1" lang="ja-JP" altLang="en-US"/>
          </a:p>
        </p:txBody>
      </p:sp>
    </p:spTree>
    <p:extLst>
      <p:ext uri="{BB962C8B-B14F-4D97-AF65-F5344CB8AC3E}">
        <p14:creationId xmlns:p14="http://schemas.microsoft.com/office/powerpoint/2010/main" val="366804822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6D6BEA-48DF-40B9-B93F-BF71E89F39B2}" type="datetime1">
              <a:rPr kumimoji="1" lang="ja-JP" altLang="en-US" smtClean="0"/>
              <a:t>2024/11/18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86052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F8BF1F-8E86-45EB-B214-D5929AF07E46}" type="datetime1">
              <a:rPr kumimoji="1" lang="ja-JP" altLang="en-US" smtClean="0"/>
              <a:t>2024/11/18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424814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D31217A-C2BD-422A-9B36-D03EEA08B47A}" type="datetime1">
              <a:rPr kumimoji="1" lang="ja-JP" altLang="en-US" smtClean="0"/>
              <a:t>2024/11/18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198721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A92049-2614-4978-AC08-D797FEE8A0CB}" type="datetime1">
              <a:rPr kumimoji="1" lang="ja-JP" altLang="en-US" smtClean="0"/>
              <a:t>2024/11/18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139592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ED76038-1A1E-43B3-979F-BF62E4365D7C}" type="datetime1">
              <a:rPr kumimoji="1" lang="ja-JP" altLang="en-US" smtClean="0"/>
              <a:t>2024/11/18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2698723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3A5B4BC-B73F-4860-B205-C774DDAF0FF5}" type="datetime1">
              <a:rPr kumimoji="1" lang="ja-JP" altLang="en-US" smtClean="0"/>
              <a:t>2024/11/18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7" name="スライド番号プレースホルダー 6"/>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400746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C9618C9-97FE-418D-9FD9-D7851E89BC47}" type="datetime1">
              <a:rPr kumimoji="1" lang="ja-JP" altLang="en-US" smtClean="0"/>
              <a:t>2024/11/18</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9" name="スライド番号プレースホルダー 8"/>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220470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47EADE1-DC8D-4017-A305-24B63DD6E4A6}" type="datetime1">
              <a:rPr kumimoji="1" lang="ja-JP" altLang="en-US" smtClean="0"/>
              <a:t>2024/11/18</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5" name="スライド番号プレースホルダー 4"/>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64981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BAFAC0-DAFD-4376-AF45-E0C4B4FEEB35}" type="datetime1">
              <a:rPr kumimoji="1" lang="ja-JP" altLang="en-US" smtClean="0"/>
              <a:t>2024/11/18</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4" name="スライド番号プレースホルダー 3"/>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1311909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40AA3C-3D17-4101-A4AF-9288A6BD5DBD}" type="datetime1">
              <a:rPr kumimoji="1" lang="ja-JP" altLang="en-US" smtClean="0"/>
              <a:t>2024/11/18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7" name="スライド番号プレースホルダー 6"/>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37159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8DD40A-44DA-4C21-B36F-E94B628C2B99}" type="datetime1">
              <a:rPr kumimoji="1" lang="ja-JP" altLang="en-US" smtClean="0"/>
              <a:t>2024/11/18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7" name="スライド番号プレースホルダー 6"/>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78332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300">
                <a:solidFill>
                  <a:schemeClr val="tx1">
                    <a:tint val="75000"/>
                  </a:schemeClr>
                </a:solidFill>
              </a:defRPr>
            </a:lvl1pPr>
          </a:lstStyle>
          <a:p>
            <a:fld id="{E61F2E0D-7A9C-4427-8B79-3DCDAA8B6D8A}" type="datetime1">
              <a:rPr kumimoji="1" lang="ja-JP" altLang="en-US" smtClean="0"/>
              <a:t>2024/11/18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300">
                <a:solidFill>
                  <a:schemeClr val="tx1">
                    <a:tint val="75000"/>
                  </a:schemeClr>
                </a:solidFill>
              </a:defRPr>
            </a:lvl1p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300">
                <a:solidFill>
                  <a:schemeClr val="tx1">
                    <a:tint val="75000"/>
                  </a:schemeClr>
                </a:solidFill>
              </a:defRPr>
            </a:lvl1p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816808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4156" userDrawn="1">
          <p15:clr>
            <a:srgbClr val="F26B43"/>
          </p15:clr>
        </p15:guide>
        <p15:guide id="4" orient="horz" pos="172" userDrawn="1">
          <p15:clr>
            <a:srgbClr val="F26B43"/>
          </p15:clr>
        </p15:guide>
        <p15:guide id="5" orient="horz" pos="6068" userDrawn="1">
          <p15:clr>
            <a:srgbClr val="F26B43"/>
          </p15:clr>
        </p15:guide>
        <p15:guide id="6" orient="horz" pos="126" userDrawn="1">
          <p15:clr>
            <a:srgbClr val="F26B43"/>
          </p15:clr>
        </p15:guide>
        <p15:guide id="7" pos="1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92" name="四角形: 角を丸くする 91">
            <a:extLst>
              <a:ext uri="{FF2B5EF4-FFF2-40B4-BE49-F238E27FC236}">
                <a16:creationId xmlns:a16="http://schemas.microsoft.com/office/drawing/2014/main" id="{1B4584B8-877F-B845-4F2C-5FC439B38748}"/>
              </a:ext>
            </a:extLst>
          </p:cNvPr>
          <p:cNvSpPr/>
          <p:nvPr/>
        </p:nvSpPr>
        <p:spPr>
          <a:xfrm>
            <a:off x="224010" y="214580"/>
            <a:ext cx="6361778" cy="114344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800" b="1" dirty="0">
                <a:solidFill>
                  <a:srgbClr val="E74356"/>
                </a:solidFill>
                <a:latin typeface="+mn-ea"/>
              </a:rPr>
              <a:t>産前産後期間相当分（</a:t>
            </a:r>
            <a:r>
              <a:rPr kumimoji="1" lang="ja-JP" altLang="en-US" sz="2800" b="1" dirty="0" smtClean="0">
                <a:solidFill>
                  <a:srgbClr val="E74356"/>
                </a:solidFill>
                <a:latin typeface="+mn-ea"/>
              </a:rPr>
              <a:t>４か月分</a:t>
            </a:r>
            <a:r>
              <a:rPr kumimoji="1" lang="ja-JP" altLang="en-US" sz="2800" b="1" dirty="0">
                <a:solidFill>
                  <a:srgbClr val="E74356"/>
                </a:solidFill>
                <a:latin typeface="+mn-ea"/>
              </a:rPr>
              <a:t>）の</a:t>
            </a:r>
            <a:endParaRPr kumimoji="1" lang="en-US" altLang="ja-JP" sz="2800" b="1" dirty="0">
              <a:solidFill>
                <a:srgbClr val="E74356"/>
              </a:solidFill>
              <a:latin typeface="+mn-ea"/>
            </a:endParaRPr>
          </a:p>
          <a:p>
            <a:pPr algn="dist"/>
            <a:r>
              <a:rPr kumimoji="1" lang="ja-JP" altLang="en-US" sz="2800" b="1" dirty="0">
                <a:solidFill>
                  <a:srgbClr val="E74356"/>
                </a:solidFill>
                <a:latin typeface="+mn-ea"/>
              </a:rPr>
              <a:t>国民健康保険料</a:t>
            </a:r>
            <a:r>
              <a:rPr kumimoji="1" lang="ja-JP" altLang="en-US" sz="2800" b="1" dirty="0" smtClean="0">
                <a:solidFill>
                  <a:srgbClr val="E74356"/>
                </a:solidFill>
                <a:latin typeface="+mn-ea"/>
              </a:rPr>
              <a:t>が</a:t>
            </a:r>
            <a:r>
              <a:rPr lang="ja-JP" altLang="en-US" sz="2800" b="1" dirty="0">
                <a:solidFill>
                  <a:srgbClr val="E74356"/>
                </a:solidFill>
                <a:latin typeface="+mn-ea"/>
              </a:rPr>
              <a:t>減額</a:t>
            </a:r>
            <a:r>
              <a:rPr kumimoji="1" lang="ja-JP" altLang="en-US" sz="2800" b="1" dirty="0" smtClean="0">
                <a:solidFill>
                  <a:srgbClr val="E74356"/>
                </a:solidFill>
                <a:latin typeface="+mn-ea"/>
              </a:rPr>
              <a:t>されます</a:t>
            </a:r>
            <a:r>
              <a:rPr kumimoji="1" lang="ja-JP" altLang="en-US" sz="2800" b="1" dirty="0">
                <a:solidFill>
                  <a:srgbClr val="E74356"/>
                </a:solidFill>
                <a:latin typeface="+mn-ea"/>
              </a:rPr>
              <a:t>！</a:t>
            </a:r>
          </a:p>
        </p:txBody>
      </p:sp>
      <p:sp>
        <p:nvSpPr>
          <p:cNvPr id="8" name="角丸四角形 7"/>
          <p:cNvSpPr/>
          <p:nvPr/>
        </p:nvSpPr>
        <p:spPr>
          <a:xfrm>
            <a:off x="224010" y="1623000"/>
            <a:ext cx="6361778" cy="8009999"/>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50" dirty="0">
              <a:solidFill>
                <a:schemeClr val="accent6">
                  <a:lumMod val="20000"/>
                  <a:lumOff val="80000"/>
                </a:schemeClr>
              </a:solidFill>
              <a:latin typeface="游ゴシック" panose="020B0400000000000000" pitchFamily="50" charset="-128"/>
              <a:ea typeface="游ゴシック" panose="020B0400000000000000" pitchFamily="50" charset="-128"/>
            </a:endParaRPr>
          </a:p>
        </p:txBody>
      </p:sp>
      <p:sp>
        <p:nvSpPr>
          <p:cNvPr id="32" name="テキスト ボックス 31"/>
          <p:cNvSpPr txBox="1"/>
          <p:nvPr/>
        </p:nvSpPr>
        <p:spPr>
          <a:xfrm>
            <a:off x="385522" y="7563000"/>
            <a:ext cx="6160416" cy="867930"/>
          </a:xfrm>
          <a:prstGeom prst="rect">
            <a:avLst/>
          </a:prstGeom>
          <a:noFill/>
          <a:ln>
            <a:noFill/>
            <a:prstDash val="sysDot"/>
          </a:ln>
        </p:spPr>
        <p:txBody>
          <a:bodyPr wrap="square" lIns="0" rtlCol="0">
            <a:spAutoFit/>
          </a:bodyPr>
          <a:lstStyle/>
          <a:p>
            <a:pPr algn="just">
              <a:lnSpc>
                <a:spcPct val="120000"/>
              </a:lnSpc>
            </a:pPr>
            <a:r>
              <a:rPr lang="ja-JP" altLang="en-US" sz="1050" b="1" dirty="0">
                <a:latin typeface="游ゴシック" panose="020B0400000000000000" pitchFamily="50" charset="-128"/>
                <a:ea typeface="游ゴシック" panose="020B0400000000000000" pitchFamily="50" charset="-128"/>
              </a:rPr>
              <a:t>❶ 産前</a:t>
            </a:r>
            <a:r>
              <a:rPr lang="ja-JP" altLang="en-US" sz="1050" b="1" dirty="0" smtClean="0">
                <a:latin typeface="游ゴシック" panose="020B0400000000000000" pitchFamily="50" charset="-128"/>
                <a:ea typeface="游ゴシック" panose="020B0400000000000000" pitchFamily="50" charset="-128"/>
              </a:rPr>
              <a:t>産後期間に係る保険料減額届出書</a:t>
            </a:r>
            <a:endParaRPr lang="en-US" altLang="ja-JP" sz="1050" b="1" dirty="0" smtClean="0">
              <a:latin typeface="游ゴシック" panose="020B0400000000000000" pitchFamily="50" charset="-128"/>
              <a:ea typeface="游ゴシック" panose="020B0400000000000000" pitchFamily="50" charset="-128"/>
            </a:endParaRPr>
          </a:p>
          <a:p>
            <a:pPr algn="just">
              <a:lnSpc>
                <a:spcPct val="120000"/>
              </a:lnSpc>
            </a:pPr>
            <a:r>
              <a:rPr lang="ja-JP" altLang="en-US" sz="1050" b="1" dirty="0" smtClean="0">
                <a:latin typeface="游ゴシック" panose="020B0400000000000000" pitchFamily="50" charset="-128"/>
                <a:ea typeface="游ゴシック" panose="020B0400000000000000" pitchFamily="50" charset="-128"/>
              </a:rPr>
              <a:t>❷ 届出書添付書類（例：母子健康手帳など）</a:t>
            </a:r>
            <a:endParaRPr lang="en-US" altLang="ja-JP" sz="1050" b="1" dirty="0">
              <a:latin typeface="游ゴシック" panose="020B0400000000000000" pitchFamily="50" charset="-128"/>
              <a:ea typeface="游ゴシック" panose="020B0400000000000000" pitchFamily="50" charset="-128"/>
            </a:endParaRPr>
          </a:p>
          <a:p>
            <a:pPr algn="just">
              <a:lnSpc>
                <a:spcPct val="120000"/>
              </a:lnSpc>
            </a:pPr>
            <a:r>
              <a:rPr lang="ja-JP" altLang="en-US" sz="1050" b="1" dirty="0">
                <a:latin typeface="游ゴシック" panose="020B0400000000000000" pitchFamily="50" charset="-128"/>
                <a:ea typeface="游ゴシック" panose="020B0400000000000000" pitchFamily="50" charset="-128"/>
              </a:rPr>
              <a:t>❸</a:t>
            </a:r>
            <a:r>
              <a:rPr lang="en-US" altLang="ja-JP" sz="1050" b="1" dirty="0" smtClean="0">
                <a:latin typeface="游ゴシック" panose="020B0400000000000000" pitchFamily="50" charset="-128"/>
                <a:ea typeface="游ゴシック" panose="020B0400000000000000" pitchFamily="50" charset="-128"/>
              </a:rPr>
              <a:t> </a:t>
            </a:r>
            <a:r>
              <a:rPr lang="ja-JP" altLang="en-US" sz="1050" b="1" dirty="0">
                <a:latin typeface="游ゴシック" panose="020B0400000000000000" pitchFamily="50" charset="-128"/>
                <a:ea typeface="游ゴシック" panose="020B0400000000000000" pitchFamily="50" charset="-128"/>
              </a:rPr>
              <a:t>本人確認</a:t>
            </a:r>
            <a:r>
              <a:rPr lang="ja-JP" altLang="en-US" sz="1050" b="1" dirty="0" smtClean="0">
                <a:latin typeface="游ゴシック" panose="020B0400000000000000" pitchFamily="50" charset="-128"/>
                <a:ea typeface="游ゴシック" panose="020B0400000000000000" pitchFamily="50" charset="-128"/>
              </a:rPr>
              <a:t>書類（例：</a:t>
            </a:r>
            <a:r>
              <a:rPr lang="ja-JP" altLang="en-US" sz="1050" b="1" dirty="0">
                <a:latin typeface="游ゴシック" panose="020B0400000000000000" pitchFamily="50" charset="-128"/>
                <a:ea typeface="游ゴシック" panose="020B0400000000000000" pitchFamily="50" charset="-128"/>
              </a:rPr>
              <a:t>資格確認書また</a:t>
            </a:r>
            <a:r>
              <a:rPr lang="ja-JP" altLang="en-US" sz="1050" b="1" dirty="0" smtClean="0">
                <a:latin typeface="游ゴシック" panose="020B0400000000000000" pitchFamily="50" charset="-128"/>
                <a:ea typeface="游ゴシック" panose="020B0400000000000000" pitchFamily="50" charset="-128"/>
              </a:rPr>
              <a:t>は有効</a:t>
            </a:r>
            <a:r>
              <a:rPr lang="ja-JP" altLang="en-US" sz="1050" b="1" dirty="0" smtClean="0">
                <a:latin typeface="游ゴシック" panose="020B0400000000000000" pitchFamily="50" charset="-128"/>
                <a:ea typeface="游ゴシック" panose="020B0400000000000000" pitchFamily="50" charset="-128"/>
              </a:rPr>
              <a:t>な</a:t>
            </a:r>
            <a:r>
              <a:rPr lang="ja-JP" altLang="en-US" sz="1050" b="1" dirty="0">
                <a:latin typeface="游ゴシック" panose="020B0400000000000000" pitchFamily="50" charset="-128"/>
                <a:ea typeface="游ゴシック" panose="020B0400000000000000" pitchFamily="50" charset="-128"/>
              </a:rPr>
              <a:t>保険</a:t>
            </a:r>
            <a:r>
              <a:rPr lang="ja-JP" altLang="en-US" sz="1050" b="1" dirty="0" smtClean="0">
                <a:latin typeface="游ゴシック" panose="020B0400000000000000" pitchFamily="50" charset="-128"/>
                <a:ea typeface="游ゴシック" panose="020B0400000000000000" pitchFamily="50" charset="-128"/>
              </a:rPr>
              <a:t>証</a:t>
            </a:r>
            <a:r>
              <a:rPr lang="ja-JP" altLang="en-US" sz="1050" b="1" dirty="0" smtClean="0">
                <a:latin typeface="游ゴシック" panose="020B0400000000000000" pitchFamily="50" charset="-128"/>
                <a:ea typeface="游ゴシック" panose="020B0400000000000000" pitchFamily="50" charset="-128"/>
              </a:rPr>
              <a:t>、マイナンバーカード</a:t>
            </a:r>
            <a:r>
              <a:rPr lang="ja-JP" altLang="en-US" sz="1050" b="1" dirty="0" smtClean="0">
                <a:latin typeface="游ゴシック" panose="020B0400000000000000" pitchFamily="50" charset="-128"/>
                <a:ea typeface="游ゴシック" panose="020B0400000000000000" pitchFamily="50" charset="-128"/>
              </a:rPr>
              <a:t>、 </a:t>
            </a:r>
            <a:r>
              <a:rPr lang="ja-JP" altLang="en-US" sz="1050" b="1" dirty="0" smtClean="0">
                <a:latin typeface="游ゴシック" panose="020B0400000000000000" pitchFamily="50" charset="-128"/>
                <a:ea typeface="游ゴシック" panose="020B0400000000000000" pitchFamily="50" charset="-128"/>
              </a:rPr>
              <a:t>運転免許証、</a:t>
            </a:r>
            <a:r>
              <a:rPr lang="ja-JP" altLang="en-US" sz="1050" b="1" dirty="0" smtClean="0">
                <a:latin typeface="游ゴシック" panose="020B0400000000000000" pitchFamily="50" charset="-128"/>
                <a:ea typeface="游ゴシック" panose="020B0400000000000000" pitchFamily="50" charset="-128"/>
              </a:rPr>
              <a:t>在留   </a:t>
            </a:r>
            <a:endParaRPr lang="en-US" altLang="ja-JP" sz="1050" b="1" dirty="0" smtClean="0">
              <a:latin typeface="游ゴシック" panose="020B0400000000000000" pitchFamily="50" charset="-128"/>
              <a:ea typeface="游ゴシック" panose="020B0400000000000000" pitchFamily="50" charset="-128"/>
            </a:endParaRPr>
          </a:p>
          <a:p>
            <a:pPr algn="just">
              <a:lnSpc>
                <a:spcPct val="120000"/>
              </a:lnSpc>
            </a:pPr>
            <a:r>
              <a:rPr lang="en-US" altLang="ja-JP" sz="1050" b="1" dirty="0">
                <a:latin typeface="游ゴシック" panose="020B0400000000000000" pitchFamily="50" charset="-128"/>
                <a:ea typeface="游ゴシック" panose="020B0400000000000000" pitchFamily="50" charset="-128"/>
              </a:rPr>
              <a:t> </a:t>
            </a:r>
            <a:r>
              <a:rPr lang="en-US" altLang="ja-JP" sz="1050" b="1" dirty="0" smtClean="0">
                <a:latin typeface="游ゴシック" panose="020B0400000000000000" pitchFamily="50" charset="-128"/>
                <a:ea typeface="游ゴシック" panose="020B0400000000000000" pitchFamily="50" charset="-128"/>
              </a:rPr>
              <a:t>                            </a:t>
            </a:r>
            <a:r>
              <a:rPr lang="ja-JP" altLang="en-US" sz="1050" b="1" dirty="0" smtClean="0">
                <a:latin typeface="游ゴシック" panose="020B0400000000000000" pitchFamily="50" charset="-128"/>
                <a:ea typeface="游ゴシック" panose="020B0400000000000000" pitchFamily="50" charset="-128"/>
              </a:rPr>
              <a:t>カード</a:t>
            </a:r>
            <a:r>
              <a:rPr lang="ja-JP" altLang="en-US" sz="1050" b="1" dirty="0" smtClean="0">
                <a:latin typeface="游ゴシック" panose="020B0400000000000000" pitchFamily="50" charset="-128"/>
                <a:ea typeface="游ゴシック" panose="020B0400000000000000" pitchFamily="50" charset="-128"/>
              </a:rPr>
              <a:t>など</a:t>
            </a:r>
            <a:r>
              <a:rPr lang="ja-JP" altLang="en-US" sz="1050" b="1" dirty="0" smtClean="0">
                <a:latin typeface="游ゴシック" panose="020B0400000000000000" pitchFamily="50" charset="-128"/>
                <a:ea typeface="游ゴシック" panose="020B0400000000000000" pitchFamily="50" charset="-128"/>
              </a:rPr>
              <a:t>）  </a:t>
            </a:r>
            <a:endParaRPr lang="en-US" altLang="ja-JP" sz="1000" dirty="0">
              <a:latin typeface="游ゴシック" panose="020B0400000000000000" pitchFamily="50" charset="-128"/>
              <a:ea typeface="游ゴシック" panose="020B0400000000000000" pitchFamily="50" charset="-128"/>
            </a:endParaRPr>
          </a:p>
        </p:txBody>
      </p:sp>
      <p:sp>
        <p:nvSpPr>
          <p:cNvPr id="47" name="テキスト ボックス 46">
            <a:extLst>
              <a:ext uri="{FF2B5EF4-FFF2-40B4-BE49-F238E27FC236}">
                <a16:creationId xmlns:a16="http://schemas.microsoft.com/office/drawing/2014/main" id="{325523ED-4F8E-574D-85DA-EE9CFEBA492C}"/>
              </a:ext>
            </a:extLst>
          </p:cNvPr>
          <p:cNvSpPr txBox="1"/>
          <p:nvPr/>
        </p:nvSpPr>
        <p:spPr>
          <a:xfrm>
            <a:off x="277517" y="1787161"/>
            <a:ext cx="6048329" cy="299052"/>
          </a:xfrm>
          <a:prstGeom prst="rect">
            <a:avLst/>
          </a:prstGeom>
          <a:solidFill>
            <a:srgbClr val="F0838F"/>
          </a:solidFill>
        </p:spPr>
        <p:txBody>
          <a:bodyPr wrap="square" lIns="108000" tIns="46800" rIns="0" bIns="36000" rtlCol="0" anchor="ctr" anchorCtr="0">
            <a:spAutoFit/>
          </a:bodyPr>
          <a:lstStyle/>
          <a:p>
            <a:r>
              <a:rPr lang="ja-JP" altLang="en-US" sz="1400" b="1" dirty="0">
                <a:solidFill>
                  <a:schemeClr val="bg1"/>
                </a:solidFill>
                <a:latin typeface="Yu Gothic" panose="020B0400000000000000" pitchFamily="34" charset="-128"/>
                <a:ea typeface="Yu Gothic" panose="020B0400000000000000" pitchFamily="34" charset="-128"/>
              </a:rPr>
              <a:t>対象となる方・受付期間</a:t>
            </a:r>
          </a:p>
        </p:txBody>
      </p:sp>
      <p:sp>
        <p:nvSpPr>
          <p:cNvPr id="48" name="テキスト ボックス 47">
            <a:extLst>
              <a:ext uri="{FF2B5EF4-FFF2-40B4-BE49-F238E27FC236}">
                <a16:creationId xmlns:a16="http://schemas.microsoft.com/office/drawing/2014/main" id="{DB2A906A-F943-AE4A-BC30-6BAA8A85D11C}"/>
              </a:ext>
            </a:extLst>
          </p:cNvPr>
          <p:cNvSpPr txBox="1"/>
          <p:nvPr/>
        </p:nvSpPr>
        <p:spPr>
          <a:xfrm>
            <a:off x="385523" y="2174923"/>
            <a:ext cx="5940658" cy="620939"/>
          </a:xfrm>
          <a:prstGeom prst="rect">
            <a:avLst/>
          </a:prstGeom>
          <a:noFill/>
        </p:spPr>
        <p:txBody>
          <a:bodyPr wrap="square" lIns="0" tIns="0" rIns="0" bIns="0" rtlCol="0">
            <a:spAutoFit/>
          </a:bodyPr>
          <a:lstStyle/>
          <a:p>
            <a:pPr marL="171450" indent="-171450">
              <a:lnSpc>
                <a:spcPct val="120000"/>
              </a:lnSpc>
              <a:buFont typeface="Wingdings" panose="05000000000000000000" pitchFamily="2" charset="2"/>
              <a:buChar char="l"/>
            </a:pPr>
            <a:r>
              <a:rPr lang="ja-JP" altLang="en-US" sz="1050" b="1" dirty="0">
                <a:latin typeface="游ゴシック" panose="020B0400000000000000" pitchFamily="50" charset="-128"/>
                <a:ea typeface="游ゴシック" panose="020B0400000000000000" pitchFamily="50" charset="-128"/>
              </a:rPr>
              <a:t>令和５年</a:t>
            </a:r>
            <a:r>
              <a:rPr lang="en-US" altLang="ja-JP" sz="1050" b="1" dirty="0">
                <a:latin typeface="游ゴシック" panose="020B0400000000000000" pitchFamily="50" charset="-128"/>
                <a:ea typeface="游ゴシック" panose="020B0400000000000000" pitchFamily="50" charset="-128"/>
              </a:rPr>
              <a:t>11</a:t>
            </a:r>
            <a:r>
              <a:rPr lang="ja-JP" altLang="en-US" sz="1050" b="1" dirty="0">
                <a:latin typeface="游ゴシック" panose="020B0400000000000000" pitchFamily="50" charset="-128"/>
                <a:ea typeface="游ゴシック" panose="020B0400000000000000" pitchFamily="50" charset="-128"/>
              </a:rPr>
              <a:t>月１日以降に</a:t>
            </a:r>
            <a:r>
              <a:rPr lang="ja-JP" altLang="en-US" sz="1050" b="1" dirty="0" smtClean="0">
                <a:latin typeface="游ゴシック" panose="020B0400000000000000" pitchFamily="50" charset="-128"/>
                <a:ea typeface="游ゴシック" panose="020B0400000000000000" pitchFamily="50" charset="-128"/>
              </a:rPr>
              <a:t>出産された国民健康保険被</a:t>
            </a:r>
            <a:r>
              <a:rPr lang="ja-JP" altLang="en-US" sz="1050" b="1" dirty="0">
                <a:latin typeface="游ゴシック" panose="020B0400000000000000" pitchFamily="50" charset="-128"/>
                <a:ea typeface="游ゴシック" panose="020B0400000000000000" pitchFamily="50" charset="-128"/>
              </a:rPr>
              <a:t>保険者の方が対象です。</a:t>
            </a:r>
            <a:endParaRPr lang="en-US" altLang="ja-JP" sz="1050" b="1" dirty="0">
              <a:latin typeface="游ゴシック" panose="020B0400000000000000" pitchFamily="50" charset="-128"/>
              <a:ea typeface="游ゴシック" panose="020B0400000000000000" pitchFamily="50" charset="-128"/>
            </a:endParaRPr>
          </a:p>
          <a:p>
            <a:pPr indent="85725">
              <a:lnSpc>
                <a:spcPct val="120000"/>
              </a:lnSpc>
            </a:pPr>
            <a:r>
              <a:rPr lang="ja-JP" altLang="en-US" sz="800" dirty="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妊娠</a:t>
            </a:r>
            <a:r>
              <a:rPr lang="en-US" altLang="ja-JP" sz="1000" dirty="0">
                <a:latin typeface="游ゴシック" panose="020B0400000000000000" pitchFamily="50" charset="-128"/>
                <a:ea typeface="游ゴシック" panose="020B0400000000000000" pitchFamily="50" charset="-128"/>
              </a:rPr>
              <a:t>85</a:t>
            </a:r>
            <a:r>
              <a:rPr lang="ja-JP" altLang="en-US" sz="1000" dirty="0">
                <a:latin typeface="游ゴシック" panose="020B0400000000000000" pitchFamily="50" charset="-128"/>
                <a:ea typeface="游ゴシック" panose="020B0400000000000000" pitchFamily="50" charset="-128"/>
              </a:rPr>
              <a:t>日（</a:t>
            </a:r>
            <a:r>
              <a:rPr lang="ja-JP" altLang="en-US" sz="1000" dirty="0" smtClean="0">
                <a:latin typeface="游ゴシック" panose="020B0400000000000000" pitchFamily="50" charset="-128"/>
                <a:ea typeface="游ゴシック" panose="020B0400000000000000" pitchFamily="50" charset="-128"/>
              </a:rPr>
              <a:t>４か月</a:t>
            </a:r>
            <a:r>
              <a:rPr lang="ja-JP" altLang="en-US" sz="1000" dirty="0">
                <a:latin typeface="游ゴシック" panose="020B0400000000000000" pitchFamily="50" charset="-128"/>
                <a:ea typeface="游ゴシック" panose="020B0400000000000000" pitchFamily="50" charset="-128"/>
              </a:rPr>
              <a:t>）以上の出産が対象です（死産、流産、早産及び人工妊娠中絶の場合も含みます）。</a:t>
            </a:r>
          </a:p>
          <a:p>
            <a:pPr marL="171450" indent="-171450">
              <a:lnSpc>
                <a:spcPct val="150000"/>
              </a:lnSpc>
              <a:buFont typeface="Wingdings" panose="05000000000000000000" pitchFamily="2" charset="2"/>
              <a:buChar char="l"/>
            </a:pPr>
            <a:r>
              <a:rPr lang="ja-JP" altLang="en-US" sz="1050" b="1" dirty="0">
                <a:latin typeface="游ゴシック" panose="020B0400000000000000" pitchFamily="50" charset="-128"/>
                <a:ea typeface="游ゴシック" panose="020B0400000000000000" pitchFamily="50" charset="-128"/>
              </a:rPr>
              <a:t>出産予定日の</a:t>
            </a:r>
            <a:r>
              <a:rPr lang="ja-JP" altLang="en-US" sz="1050" b="1" dirty="0" smtClean="0">
                <a:latin typeface="游ゴシック" panose="020B0400000000000000" pitchFamily="50" charset="-128"/>
                <a:ea typeface="游ゴシック" panose="020B0400000000000000" pitchFamily="50" charset="-128"/>
              </a:rPr>
              <a:t>６か月前</a:t>
            </a:r>
            <a:r>
              <a:rPr lang="ja-JP" altLang="en-US" sz="1050" b="1" dirty="0">
                <a:latin typeface="游ゴシック" panose="020B0400000000000000" pitchFamily="50" charset="-128"/>
                <a:ea typeface="游ゴシック" panose="020B0400000000000000" pitchFamily="50" charset="-128"/>
              </a:rPr>
              <a:t>から届出ができます。出産後の届出も可能です。</a:t>
            </a:r>
            <a:endParaRPr lang="ja-JP" altLang="en-US" sz="1000" dirty="0">
              <a:latin typeface="游ゴシック" panose="020B0400000000000000" pitchFamily="50" charset="-128"/>
              <a:ea typeface="游ゴシック" panose="020B0400000000000000" pitchFamily="50" charset="-128"/>
            </a:endParaRPr>
          </a:p>
        </p:txBody>
      </p:sp>
      <p:sp>
        <p:nvSpPr>
          <p:cNvPr id="23" name="テキスト ボックス 22">
            <a:extLst>
              <a:ext uri="{FF2B5EF4-FFF2-40B4-BE49-F238E27FC236}">
                <a16:creationId xmlns:a16="http://schemas.microsoft.com/office/drawing/2014/main" id="{C0BF8A43-49E2-8241-9891-DCD38F85B8BF}"/>
              </a:ext>
            </a:extLst>
          </p:cNvPr>
          <p:cNvSpPr txBox="1"/>
          <p:nvPr/>
        </p:nvSpPr>
        <p:spPr>
          <a:xfrm>
            <a:off x="385521" y="6848194"/>
            <a:ext cx="6160417" cy="369332"/>
          </a:xfrm>
          <a:prstGeom prst="rect">
            <a:avLst/>
          </a:prstGeom>
          <a:noFill/>
        </p:spPr>
        <p:txBody>
          <a:bodyPr wrap="square" lIns="0" tIns="0" rIns="0" bIns="0" rtlCol="0">
            <a:spAutoFit/>
          </a:bodyPr>
          <a:lstStyle/>
          <a:p>
            <a:pPr>
              <a:lnSpc>
                <a:spcPct val="120000"/>
              </a:lnSpc>
            </a:pPr>
            <a:r>
              <a:rPr lang="ja-JP" altLang="en-US" sz="800" b="1" dirty="0" smtClean="0">
                <a:latin typeface="游ゴシック" panose="020B0400000000000000" pitchFamily="50" charset="-128"/>
                <a:ea typeface="游ゴシック" panose="020B0400000000000000" pitchFamily="50" charset="-128"/>
                <a:sym typeface="Wingdings" panose="05000000000000000000" pitchFamily="2" charset="2"/>
              </a:rPr>
              <a:t>● </a:t>
            </a:r>
            <a:r>
              <a:rPr lang="ja-JP" altLang="en-US" sz="1000" b="1" dirty="0" smtClean="0">
                <a:latin typeface="游ゴシック" panose="020B0400000000000000" pitchFamily="50" charset="-128"/>
                <a:ea typeface="游ゴシック" panose="020B0400000000000000" pitchFamily="50" charset="-128"/>
                <a:sym typeface="Wingdings" panose="05000000000000000000" pitchFamily="2" charset="2"/>
              </a:rPr>
              <a:t>保険料</a:t>
            </a:r>
            <a:r>
              <a:rPr lang="ja-JP" altLang="en-US" sz="1000" b="1" dirty="0">
                <a:latin typeface="游ゴシック" panose="020B0400000000000000" pitchFamily="50" charset="-128"/>
                <a:ea typeface="游ゴシック" panose="020B0400000000000000" pitchFamily="50" charset="-128"/>
                <a:sym typeface="Wingdings" panose="05000000000000000000" pitchFamily="2" charset="2"/>
              </a:rPr>
              <a:t>が減額された場合、 払いすぎになった保険料は還付されます</a:t>
            </a:r>
            <a:r>
              <a:rPr lang="ja-JP" altLang="en-US" sz="1000" b="1" dirty="0" smtClean="0">
                <a:latin typeface="游ゴシック" panose="020B0400000000000000" pitchFamily="50" charset="-128"/>
                <a:ea typeface="游ゴシック" panose="020B0400000000000000" pitchFamily="50" charset="-128"/>
                <a:sym typeface="Wingdings" panose="05000000000000000000" pitchFamily="2" charset="2"/>
              </a:rPr>
              <a:t>。</a:t>
            </a:r>
            <a:endParaRPr lang="en-US" altLang="ja-JP" sz="1000" b="1" dirty="0" smtClean="0">
              <a:latin typeface="游ゴシック" panose="020B0400000000000000" pitchFamily="50" charset="-128"/>
              <a:ea typeface="游ゴシック" panose="020B0400000000000000" pitchFamily="50" charset="-128"/>
              <a:sym typeface="Wingdings" panose="05000000000000000000" pitchFamily="2" charset="2"/>
            </a:endParaRPr>
          </a:p>
          <a:p>
            <a:pPr>
              <a:lnSpc>
                <a:spcPct val="120000"/>
              </a:lnSpc>
            </a:pPr>
            <a:r>
              <a:rPr lang="ja-JP" altLang="en-US" sz="800" b="1" dirty="0" smtClean="0">
                <a:latin typeface="游ゴシック" panose="020B0400000000000000" pitchFamily="50" charset="-128"/>
                <a:ea typeface="游ゴシック" panose="020B0400000000000000" pitchFamily="50" charset="-128"/>
              </a:rPr>
              <a:t>● </a:t>
            </a:r>
            <a:r>
              <a:rPr lang="ja-JP" altLang="en-US" sz="1000" b="1" dirty="0" smtClean="0">
                <a:latin typeface="游ゴシック" panose="020B0400000000000000" pitchFamily="50" charset="-128"/>
                <a:ea typeface="游ゴシック" panose="020B0400000000000000" pitchFamily="50" charset="-128"/>
              </a:rPr>
              <a:t>保険料</a:t>
            </a:r>
            <a:r>
              <a:rPr lang="ja-JP" altLang="en-US" sz="1000" b="1" dirty="0">
                <a:latin typeface="游ゴシック" panose="020B0400000000000000" pitchFamily="50" charset="-128"/>
                <a:ea typeface="游ゴシック" panose="020B0400000000000000" pitchFamily="50" charset="-128"/>
              </a:rPr>
              <a:t>が限度額に達している世帯については、軽減を適用しても保険料が変わらない場合があります。</a:t>
            </a:r>
            <a:endParaRPr lang="en-US" altLang="ja-JP" sz="1000" b="1" dirty="0">
              <a:latin typeface="游ゴシック" panose="020B0400000000000000" pitchFamily="50" charset="-128"/>
              <a:ea typeface="游ゴシック" panose="020B0400000000000000" pitchFamily="50" charset="-128"/>
            </a:endParaRPr>
          </a:p>
        </p:txBody>
      </p:sp>
      <p:sp>
        <p:nvSpPr>
          <p:cNvPr id="56" name="テキスト ボックス 55">
            <a:extLst>
              <a:ext uri="{FF2B5EF4-FFF2-40B4-BE49-F238E27FC236}">
                <a16:creationId xmlns:a16="http://schemas.microsoft.com/office/drawing/2014/main" id="{3EACDDA5-5795-104C-845A-7F720541F50F}"/>
              </a:ext>
            </a:extLst>
          </p:cNvPr>
          <p:cNvSpPr txBox="1"/>
          <p:nvPr/>
        </p:nvSpPr>
        <p:spPr>
          <a:xfrm>
            <a:off x="277174" y="7248000"/>
            <a:ext cx="6048672" cy="299052"/>
          </a:xfrm>
          <a:prstGeom prst="rect">
            <a:avLst/>
          </a:prstGeom>
          <a:solidFill>
            <a:srgbClr val="F0838F"/>
          </a:solidFill>
        </p:spPr>
        <p:txBody>
          <a:bodyPr wrap="square" lIns="108000" tIns="46800" rIns="0" bIns="36000" rtlCol="0" anchor="ctr" anchorCtr="0">
            <a:spAutoFit/>
          </a:bodyPr>
          <a:lstStyle/>
          <a:p>
            <a:r>
              <a:rPr lang="ja-JP" altLang="en-US" sz="1400" b="1" dirty="0">
                <a:solidFill>
                  <a:schemeClr val="bg1"/>
                </a:solidFill>
                <a:latin typeface="Yu Gothic" panose="020B0400000000000000" pitchFamily="34" charset="-128"/>
                <a:ea typeface="Yu Gothic" panose="020B0400000000000000" pitchFamily="34" charset="-128"/>
              </a:rPr>
              <a:t>届出に必要な書類</a:t>
            </a:r>
          </a:p>
        </p:txBody>
      </p:sp>
      <p:sp>
        <p:nvSpPr>
          <p:cNvPr id="15" name="テキスト ボックス 14"/>
          <p:cNvSpPr txBox="1"/>
          <p:nvPr/>
        </p:nvSpPr>
        <p:spPr>
          <a:xfrm>
            <a:off x="277174" y="2923168"/>
            <a:ext cx="6048672" cy="299052"/>
          </a:xfrm>
          <a:prstGeom prst="rect">
            <a:avLst/>
          </a:prstGeom>
          <a:solidFill>
            <a:srgbClr val="F0838F"/>
          </a:solidFill>
        </p:spPr>
        <p:txBody>
          <a:bodyPr wrap="square" lIns="108000" tIns="46800" rIns="0" bIns="36000" rtlCol="0" anchor="ctr" anchorCtr="0">
            <a:spAutoFit/>
          </a:bodyPr>
          <a:lstStyle/>
          <a:p>
            <a:r>
              <a:rPr lang="ja-JP" altLang="en-US" sz="1400" b="1" dirty="0">
                <a:solidFill>
                  <a:schemeClr val="bg1"/>
                </a:solidFill>
                <a:latin typeface="Yu Gothic" panose="020B0400000000000000" pitchFamily="34" charset="-128"/>
                <a:ea typeface="Yu Gothic" panose="020B0400000000000000" pitchFamily="34" charset="-128"/>
              </a:rPr>
              <a:t>国民健康保険料</a:t>
            </a:r>
            <a:r>
              <a:rPr lang="ja-JP" altLang="en-US" sz="1400" b="1" dirty="0" smtClean="0">
                <a:solidFill>
                  <a:schemeClr val="bg1"/>
                </a:solidFill>
                <a:latin typeface="Yu Gothic" panose="020B0400000000000000" pitchFamily="34" charset="-128"/>
                <a:ea typeface="Yu Gothic" panose="020B0400000000000000" pitchFamily="34" charset="-128"/>
              </a:rPr>
              <a:t>の</a:t>
            </a:r>
            <a:r>
              <a:rPr lang="ja-JP" altLang="en-US" sz="1400" b="1" dirty="0">
                <a:solidFill>
                  <a:schemeClr val="bg1"/>
                </a:solidFill>
                <a:latin typeface="Yu Gothic" panose="020B0400000000000000" pitchFamily="34" charset="-128"/>
                <a:ea typeface="Yu Gothic" panose="020B0400000000000000" pitchFamily="34" charset="-128"/>
              </a:rPr>
              <a:t>減額</a:t>
            </a:r>
            <a:r>
              <a:rPr lang="ja-JP" altLang="en-US" sz="1400" b="1" dirty="0" smtClean="0">
                <a:solidFill>
                  <a:schemeClr val="bg1"/>
                </a:solidFill>
                <a:latin typeface="Yu Gothic" panose="020B0400000000000000" pitchFamily="34" charset="-128"/>
                <a:ea typeface="Yu Gothic" panose="020B0400000000000000" pitchFamily="34" charset="-128"/>
              </a:rPr>
              <a:t>方法</a:t>
            </a:r>
            <a:endParaRPr lang="ja-JP" altLang="en-US" sz="1400" b="1" dirty="0">
              <a:solidFill>
                <a:schemeClr val="bg1"/>
              </a:solidFill>
              <a:latin typeface="Yu Gothic" panose="020B0400000000000000" pitchFamily="34" charset="-128"/>
              <a:ea typeface="Yu Gothic" panose="020B0400000000000000" pitchFamily="34" charset="-128"/>
            </a:endParaRPr>
          </a:p>
        </p:txBody>
      </p:sp>
      <p:sp>
        <p:nvSpPr>
          <p:cNvPr id="24" name="テキスト ボックス 23"/>
          <p:cNvSpPr txBox="1"/>
          <p:nvPr/>
        </p:nvSpPr>
        <p:spPr>
          <a:xfrm>
            <a:off x="385523" y="3326208"/>
            <a:ext cx="6048672" cy="664797"/>
          </a:xfrm>
          <a:prstGeom prst="rect">
            <a:avLst/>
          </a:prstGeom>
          <a:noFill/>
        </p:spPr>
        <p:txBody>
          <a:bodyPr wrap="square" lIns="0" tIns="0" rIns="0" bIns="0" rtlCol="0">
            <a:spAutoFit/>
          </a:bodyPr>
          <a:lstStyle/>
          <a:p>
            <a:pPr marL="171450" indent="-171450">
              <a:lnSpc>
                <a:spcPct val="120000"/>
              </a:lnSpc>
              <a:buFont typeface="Wingdings" panose="05000000000000000000" pitchFamily="2" charset="2"/>
              <a:buChar char="l"/>
            </a:pPr>
            <a:r>
              <a:rPr lang="ja-JP" altLang="en-US" sz="1200" b="1" dirty="0">
                <a:solidFill>
                  <a:srgbClr val="E74356"/>
                </a:solidFill>
                <a:latin typeface="游ゴシック" panose="020B0400000000000000" pitchFamily="50" charset="-128"/>
                <a:ea typeface="游ゴシック" panose="020B0400000000000000" pitchFamily="50" charset="-128"/>
              </a:rPr>
              <a:t>その年度</a:t>
            </a:r>
            <a:r>
              <a:rPr lang="ja-JP" altLang="en-US" sz="1200" b="1" dirty="0" smtClean="0">
                <a:solidFill>
                  <a:srgbClr val="E74356"/>
                </a:solidFill>
                <a:latin typeface="游ゴシック" panose="020B0400000000000000" pitchFamily="50" charset="-128"/>
                <a:ea typeface="游ゴシック" panose="020B0400000000000000" pitchFamily="50" charset="-128"/>
              </a:rPr>
              <a:t>に</a:t>
            </a:r>
            <a:r>
              <a:rPr lang="ja-JP" altLang="en-US" sz="1200" b="1" dirty="0">
                <a:solidFill>
                  <a:srgbClr val="E74356"/>
                </a:solidFill>
                <a:latin typeface="游ゴシック" panose="020B0400000000000000" pitchFamily="50" charset="-128"/>
                <a:ea typeface="游ゴシック" panose="020B0400000000000000" pitchFamily="50" charset="-128"/>
              </a:rPr>
              <a:t>支払う</a:t>
            </a:r>
            <a:r>
              <a:rPr lang="ja-JP" altLang="en-US" sz="1200" b="1" dirty="0" smtClean="0">
                <a:solidFill>
                  <a:srgbClr val="E74356"/>
                </a:solidFill>
                <a:latin typeface="游ゴシック" panose="020B0400000000000000" pitchFamily="50" charset="-128"/>
                <a:ea typeface="游ゴシック" panose="020B0400000000000000" pitchFamily="50" charset="-128"/>
              </a:rPr>
              <a:t>保険料</a:t>
            </a:r>
            <a:r>
              <a:rPr lang="ja-JP" altLang="en-US" sz="1200" b="1" dirty="0">
                <a:solidFill>
                  <a:srgbClr val="E74356"/>
                </a:solidFill>
                <a:latin typeface="游ゴシック" panose="020B0400000000000000" pitchFamily="50" charset="-128"/>
                <a:ea typeface="游ゴシック" panose="020B0400000000000000" pitchFamily="50" charset="-128"/>
              </a:rPr>
              <a:t>の所得割額と均等割額から、出産予定月（又は出産月）の前月から出産予定月（又は出産月）の翌々月（以下「産前産後期間」といいます。）相当分が減額されます 。</a:t>
            </a:r>
            <a:endParaRPr lang="en-US" altLang="ja-JP" sz="1200" dirty="0">
              <a:solidFill>
                <a:srgbClr val="E74356"/>
              </a:solidFill>
              <a:latin typeface="游ゴシック" panose="020B0400000000000000" pitchFamily="50" charset="-128"/>
              <a:ea typeface="游ゴシック" panose="020B0400000000000000" pitchFamily="50" charset="-128"/>
            </a:endParaRPr>
          </a:p>
        </p:txBody>
      </p:sp>
      <p:grpSp>
        <p:nvGrpSpPr>
          <p:cNvPr id="10" name="グループ化 9"/>
          <p:cNvGrpSpPr/>
          <p:nvPr/>
        </p:nvGrpSpPr>
        <p:grpSpPr>
          <a:xfrm>
            <a:off x="585228" y="4053431"/>
            <a:ext cx="5046037" cy="605365"/>
            <a:chOff x="740381" y="4586905"/>
            <a:chExt cx="5046037" cy="605365"/>
          </a:xfrm>
        </p:grpSpPr>
        <p:sp>
          <p:nvSpPr>
            <p:cNvPr id="39" name="テキスト ボックス 38">
              <a:extLst>
                <a:ext uri="{FF2B5EF4-FFF2-40B4-BE49-F238E27FC236}">
                  <a16:creationId xmlns:a16="http://schemas.microsoft.com/office/drawing/2014/main" id="{CF0D7FFF-5738-6B46-9E35-5E575C8A49D2}"/>
                </a:ext>
              </a:extLst>
            </p:cNvPr>
            <p:cNvSpPr txBox="1"/>
            <p:nvPr/>
          </p:nvSpPr>
          <p:spPr>
            <a:xfrm>
              <a:off x="1252014" y="4586905"/>
              <a:ext cx="648000" cy="123111"/>
            </a:xfrm>
            <a:prstGeom prst="rect">
              <a:avLst/>
            </a:prstGeom>
            <a:noFill/>
          </p:spPr>
          <p:txBody>
            <a:bodyPr vert="horz" wrap="square" lIns="0" tIns="0" rIns="0" bIns="0" rtlCol="0" anchor="ctr" anchorCtr="0">
              <a:spAutoFit/>
            </a:bodyPr>
            <a:lstStyle/>
            <a:p>
              <a:pPr algn="ctr"/>
              <a:r>
                <a:rPr lang="en-US" altLang="ja-JP" sz="800" dirty="0" smtClean="0">
                  <a:latin typeface="Yu Gothic Medium" panose="020B0400000000000000" pitchFamily="34" charset="-128"/>
                  <a:ea typeface="Yu Gothic Medium" panose="020B0400000000000000" pitchFamily="34" charset="-128"/>
                </a:rPr>
                <a:t>3</a:t>
              </a:r>
              <a:r>
                <a:rPr lang="ja-JP" altLang="en-US" sz="800" dirty="0">
                  <a:latin typeface="游ゴシック" panose="020B0400000000000000" pitchFamily="50" charset="-128"/>
                  <a:ea typeface="游ゴシック" panose="020B0400000000000000" pitchFamily="50" charset="-128"/>
                </a:rPr>
                <a:t>か</a:t>
              </a:r>
              <a:r>
                <a:rPr lang="ja-JP" altLang="en-US" sz="800" dirty="0" smtClean="0">
                  <a:latin typeface="Yu Gothic Medium" panose="020B0400000000000000" pitchFamily="34" charset="-128"/>
                  <a:ea typeface="Yu Gothic Medium" panose="020B0400000000000000" pitchFamily="34" charset="-128"/>
                </a:rPr>
                <a:t>月前</a:t>
              </a:r>
              <a:endParaRPr lang="en-US" altLang="ja-JP" sz="800" dirty="0">
                <a:latin typeface="Yu Gothic Medium" panose="020B0400000000000000" pitchFamily="34" charset="-128"/>
                <a:ea typeface="Yu Gothic Medium" panose="020B0400000000000000" pitchFamily="34" charset="-128"/>
              </a:endParaRPr>
            </a:p>
          </p:txBody>
        </p:sp>
        <p:sp>
          <p:nvSpPr>
            <p:cNvPr id="40" name="テキスト ボックス 39">
              <a:extLst>
                <a:ext uri="{FF2B5EF4-FFF2-40B4-BE49-F238E27FC236}">
                  <a16:creationId xmlns:a16="http://schemas.microsoft.com/office/drawing/2014/main" id="{FB8E1205-1DEB-B34D-92CB-A00D2D3A7584}"/>
                </a:ext>
              </a:extLst>
            </p:cNvPr>
            <p:cNvSpPr txBox="1"/>
            <p:nvPr/>
          </p:nvSpPr>
          <p:spPr>
            <a:xfrm>
              <a:off x="1899748" y="4586905"/>
              <a:ext cx="648000" cy="123111"/>
            </a:xfrm>
            <a:prstGeom prst="rect">
              <a:avLst/>
            </a:prstGeom>
            <a:noFill/>
          </p:spPr>
          <p:txBody>
            <a:bodyPr vert="horz" wrap="square" lIns="0" tIns="0" rIns="0" bIns="0" rtlCol="0" anchor="ctr" anchorCtr="0">
              <a:spAutoFit/>
            </a:bodyPr>
            <a:lstStyle/>
            <a:p>
              <a:pPr algn="ctr"/>
              <a:r>
                <a:rPr lang="en-US" altLang="ja-JP" sz="800" dirty="0" smtClean="0">
                  <a:latin typeface="Yu Gothic Medium" panose="020B0400000000000000" pitchFamily="34" charset="-128"/>
                  <a:ea typeface="Yu Gothic Medium" panose="020B0400000000000000" pitchFamily="34" charset="-128"/>
                </a:rPr>
                <a:t>2</a:t>
              </a:r>
              <a:r>
                <a:rPr lang="ja-JP" altLang="en-US" sz="800" dirty="0">
                  <a:latin typeface="游ゴシック" panose="020B0400000000000000" pitchFamily="50" charset="-128"/>
                  <a:ea typeface="游ゴシック" panose="020B0400000000000000" pitchFamily="50" charset="-128"/>
                </a:rPr>
                <a:t>か</a:t>
              </a:r>
              <a:r>
                <a:rPr lang="ja-JP" altLang="en-US" sz="800" dirty="0" smtClean="0">
                  <a:latin typeface="Yu Gothic Medium" panose="020B0400000000000000" pitchFamily="34" charset="-128"/>
                  <a:ea typeface="Yu Gothic Medium" panose="020B0400000000000000" pitchFamily="34" charset="-128"/>
                </a:rPr>
                <a:t>月前</a:t>
              </a:r>
              <a:endParaRPr lang="en-US" altLang="ja-JP" sz="800" dirty="0">
                <a:latin typeface="Yu Gothic Medium" panose="020B0400000000000000" pitchFamily="34" charset="-128"/>
                <a:ea typeface="Yu Gothic Medium" panose="020B0400000000000000" pitchFamily="34" charset="-128"/>
              </a:endParaRPr>
            </a:p>
          </p:txBody>
        </p:sp>
        <p:sp>
          <p:nvSpPr>
            <p:cNvPr id="41" name="テキスト ボックス 40">
              <a:extLst>
                <a:ext uri="{FF2B5EF4-FFF2-40B4-BE49-F238E27FC236}">
                  <a16:creationId xmlns:a16="http://schemas.microsoft.com/office/drawing/2014/main" id="{F1FD2505-16C3-6C42-8AE5-CDA625D040E3}"/>
                </a:ext>
              </a:extLst>
            </p:cNvPr>
            <p:cNvSpPr txBox="1"/>
            <p:nvPr/>
          </p:nvSpPr>
          <p:spPr>
            <a:xfrm>
              <a:off x="2547482" y="4586905"/>
              <a:ext cx="648000" cy="123111"/>
            </a:xfrm>
            <a:prstGeom prst="rect">
              <a:avLst/>
            </a:prstGeom>
            <a:noFill/>
          </p:spPr>
          <p:txBody>
            <a:bodyPr vert="horz" wrap="square" lIns="0" tIns="0" rIns="0" bIns="0" rtlCol="0" anchor="ctr" anchorCtr="0">
              <a:spAutoFit/>
            </a:bodyPr>
            <a:lstStyle/>
            <a:p>
              <a:pPr algn="ctr"/>
              <a:r>
                <a:rPr lang="en-US" altLang="ja-JP" sz="800" dirty="0" smtClean="0">
                  <a:latin typeface="Yu Gothic Medium" panose="020B0400000000000000" pitchFamily="34" charset="-128"/>
                  <a:ea typeface="Yu Gothic Medium" panose="020B0400000000000000" pitchFamily="34" charset="-128"/>
                </a:rPr>
                <a:t>1</a:t>
              </a:r>
              <a:r>
                <a:rPr lang="ja-JP" altLang="en-US" sz="800" dirty="0">
                  <a:latin typeface="游ゴシック" panose="020B0400000000000000" pitchFamily="50" charset="-128"/>
                  <a:ea typeface="游ゴシック" panose="020B0400000000000000" pitchFamily="50" charset="-128"/>
                </a:rPr>
                <a:t>か</a:t>
              </a:r>
              <a:r>
                <a:rPr lang="ja-JP" altLang="en-US" sz="800" dirty="0" smtClean="0">
                  <a:latin typeface="Yu Gothic Medium" panose="020B0400000000000000" pitchFamily="34" charset="-128"/>
                  <a:ea typeface="Yu Gothic Medium" panose="020B0400000000000000" pitchFamily="34" charset="-128"/>
                </a:rPr>
                <a:t>月前</a:t>
              </a:r>
              <a:endParaRPr lang="en-US" altLang="ja-JP" sz="800" dirty="0">
                <a:latin typeface="Yu Gothic Medium" panose="020B0400000000000000" pitchFamily="34" charset="-128"/>
                <a:ea typeface="Yu Gothic Medium" panose="020B0400000000000000" pitchFamily="34" charset="-128"/>
              </a:endParaRPr>
            </a:p>
          </p:txBody>
        </p:sp>
        <p:sp>
          <p:nvSpPr>
            <p:cNvPr id="43" name="テキスト ボックス 42">
              <a:extLst>
                <a:ext uri="{FF2B5EF4-FFF2-40B4-BE49-F238E27FC236}">
                  <a16:creationId xmlns:a16="http://schemas.microsoft.com/office/drawing/2014/main" id="{55628948-CF6F-464B-AC2E-6801F72A28CA}"/>
                </a:ext>
              </a:extLst>
            </p:cNvPr>
            <p:cNvSpPr txBox="1"/>
            <p:nvPr/>
          </p:nvSpPr>
          <p:spPr>
            <a:xfrm>
              <a:off x="3842950" y="4586905"/>
              <a:ext cx="648000" cy="123111"/>
            </a:xfrm>
            <a:prstGeom prst="rect">
              <a:avLst/>
            </a:prstGeom>
            <a:noFill/>
          </p:spPr>
          <p:txBody>
            <a:bodyPr vert="horz" wrap="square" lIns="0" tIns="0" rIns="0" bIns="0" rtlCol="0" anchor="ctr" anchorCtr="0">
              <a:spAutoFit/>
            </a:bodyPr>
            <a:lstStyle/>
            <a:p>
              <a:pPr algn="ctr"/>
              <a:r>
                <a:rPr lang="en-US" altLang="ja-JP" sz="800" dirty="0" smtClean="0">
                  <a:latin typeface="Yu Gothic Medium" panose="020B0400000000000000" pitchFamily="34" charset="-128"/>
                  <a:ea typeface="Yu Gothic Medium" panose="020B0400000000000000" pitchFamily="34" charset="-128"/>
                </a:rPr>
                <a:t>1</a:t>
              </a:r>
              <a:r>
                <a:rPr lang="ja-JP" altLang="en-US" sz="800" dirty="0">
                  <a:latin typeface="游ゴシック" panose="020B0400000000000000" pitchFamily="50" charset="-128"/>
                  <a:ea typeface="游ゴシック" panose="020B0400000000000000" pitchFamily="50" charset="-128"/>
                </a:rPr>
                <a:t>か</a:t>
              </a:r>
              <a:r>
                <a:rPr lang="ja-JP" altLang="en-US" sz="800" dirty="0" smtClean="0">
                  <a:latin typeface="Yu Gothic Medium" panose="020B0400000000000000" pitchFamily="34" charset="-128"/>
                  <a:ea typeface="Yu Gothic Medium" panose="020B0400000000000000" pitchFamily="34" charset="-128"/>
                </a:rPr>
                <a:t>月後</a:t>
              </a:r>
              <a:endParaRPr lang="en-US" altLang="ja-JP" sz="800" dirty="0">
                <a:latin typeface="Yu Gothic Medium" panose="020B0400000000000000" pitchFamily="34" charset="-128"/>
                <a:ea typeface="Yu Gothic Medium" panose="020B0400000000000000" pitchFamily="34" charset="-128"/>
              </a:endParaRPr>
            </a:p>
          </p:txBody>
        </p:sp>
        <p:sp>
          <p:nvSpPr>
            <p:cNvPr id="45" name="テキスト ボックス 44">
              <a:extLst>
                <a:ext uri="{FF2B5EF4-FFF2-40B4-BE49-F238E27FC236}">
                  <a16:creationId xmlns:a16="http://schemas.microsoft.com/office/drawing/2014/main" id="{A2F0FA20-D098-8540-879B-BEBA3BEE207B}"/>
                </a:ext>
              </a:extLst>
            </p:cNvPr>
            <p:cNvSpPr txBox="1"/>
            <p:nvPr/>
          </p:nvSpPr>
          <p:spPr>
            <a:xfrm>
              <a:off x="4490684" y="4586905"/>
              <a:ext cx="648000" cy="123111"/>
            </a:xfrm>
            <a:prstGeom prst="rect">
              <a:avLst/>
            </a:prstGeom>
            <a:noFill/>
          </p:spPr>
          <p:txBody>
            <a:bodyPr vert="horz" wrap="square" lIns="0" tIns="0" rIns="0" bIns="0" rtlCol="0" anchor="ctr" anchorCtr="0">
              <a:spAutoFit/>
            </a:bodyPr>
            <a:lstStyle/>
            <a:p>
              <a:pPr algn="ctr"/>
              <a:r>
                <a:rPr lang="en-US" altLang="ja-JP" sz="800" dirty="0" smtClean="0">
                  <a:latin typeface="Yu Gothic Medium" panose="020B0400000000000000" pitchFamily="34" charset="-128"/>
                  <a:ea typeface="Yu Gothic Medium" panose="020B0400000000000000" pitchFamily="34" charset="-128"/>
                </a:rPr>
                <a:t>2</a:t>
              </a:r>
              <a:r>
                <a:rPr lang="ja-JP" altLang="en-US" sz="800" dirty="0">
                  <a:latin typeface="游ゴシック" panose="020B0400000000000000" pitchFamily="50" charset="-128"/>
                  <a:ea typeface="游ゴシック" panose="020B0400000000000000" pitchFamily="50" charset="-128"/>
                </a:rPr>
                <a:t>か</a:t>
              </a:r>
              <a:r>
                <a:rPr lang="ja-JP" altLang="en-US" sz="800" dirty="0" smtClean="0">
                  <a:latin typeface="Yu Gothic Medium" panose="020B0400000000000000" pitchFamily="34" charset="-128"/>
                  <a:ea typeface="Yu Gothic Medium" panose="020B0400000000000000" pitchFamily="34" charset="-128"/>
                </a:rPr>
                <a:t>月後</a:t>
              </a:r>
              <a:endParaRPr lang="en-US" altLang="ja-JP" sz="800" dirty="0">
                <a:latin typeface="Yu Gothic Medium" panose="020B0400000000000000" pitchFamily="34" charset="-128"/>
                <a:ea typeface="Yu Gothic Medium" panose="020B0400000000000000" pitchFamily="34" charset="-128"/>
              </a:endParaRPr>
            </a:p>
          </p:txBody>
        </p:sp>
        <p:sp>
          <p:nvSpPr>
            <p:cNvPr id="49" name="テキスト ボックス 48">
              <a:extLst>
                <a:ext uri="{FF2B5EF4-FFF2-40B4-BE49-F238E27FC236}">
                  <a16:creationId xmlns:a16="http://schemas.microsoft.com/office/drawing/2014/main" id="{03E76878-7CBF-E741-8277-0FDB2CB74248}"/>
                </a:ext>
              </a:extLst>
            </p:cNvPr>
            <p:cNvSpPr txBox="1"/>
            <p:nvPr/>
          </p:nvSpPr>
          <p:spPr>
            <a:xfrm>
              <a:off x="5138418" y="4586905"/>
              <a:ext cx="648000" cy="123111"/>
            </a:xfrm>
            <a:prstGeom prst="rect">
              <a:avLst/>
            </a:prstGeom>
            <a:noFill/>
          </p:spPr>
          <p:txBody>
            <a:bodyPr vert="horz" wrap="square" lIns="0" tIns="0" rIns="0" bIns="0" rtlCol="0" anchor="ctr" anchorCtr="0">
              <a:spAutoFit/>
            </a:bodyPr>
            <a:lstStyle/>
            <a:p>
              <a:pPr algn="ctr"/>
              <a:r>
                <a:rPr lang="en-US" altLang="ja-JP" sz="800" dirty="0" smtClean="0">
                  <a:latin typeface="Yu Gothic Medium" panose="020B0400000000000000" pitchFamily="34" charset="-128"/>
                  <a:ea typeface="Yu Gothic Medium" panose="020B0400000000000000" pitchFamily="34" charset="-128"/>
                </a:rPr>
                <a:t>3</a:t>
              </a:r>
              <a:r>
                <a:rPr lang="ja-JP" altLang="en-US" sz="800" dirty="0" smtClean="0">
                  <a:latin typeface="Yu Gothic Medium" panose="020B0400000000000000" pitchFamily="34" charset="-128"/>
                  <a:ea typeface="Yu Gothic Medium" panose="020B0400000000000000" pitchFamily="34" charset="-128"/>
                </a:rPr>
                <a:t>か月後</a:t>
              </a:r>
              <a:endParaRPr lang="en-US" altLang="ja-JP" sz="800" dirty="0">
                <a:latin typeface="Yu Gothic Medium" panose="020B0400000000000000" pitchFamily="34" charset="-128"/>
                <a:ea typeface="Yu Gothic Medium" panose="020B0400000000000000" pitchFamily="34" charset="-128"/>
              </a:endParaRPr>
            </a:p>
          </p:txBody>
        </p:sp>
        <p:grpSp>
          <p:nvGrpSpPr>
            <p:cNvPr id="13" name="グループ化 12"/>
            <p:cNvGrpSpPr/>
            <p:nvPr/>
          </p:nvGrpSpPr>
          <p:grpSpPr>
            <a:xfrm>
              <a:off x="740381" y="4721890"/>
              <a:ext cx="5046037" cy="198000"/>
              <a:chOff x="823109" y="4721472"/>
              <a:chExt cx="5046037" cy="198000"/>
            </a:xfrm>
          </p:grpSpPr>
          <p:sp>
            <p:nvSpPr>
              <p:cNvPr id="25" name="テキスト ボックス 24">
                <a:extLst>
                  <a:ext uri="{FF2B5EF4-FFF2-40B4-BE49-F238E27FC236}">
                    <a16:creationId xmlns:a16="http://schemas.microsoft.com/office/drawing/2014/main" id="{591707ED-7667-6B4D-94A7-7C724D205669}"/>
                  </a:ext>
                </a:extLst>
              </p:cNvPr>
              <p:cNvSpPr txBox="1"/>
              <p:nvPr/>
            </p:nvSpPr>
            <p:spPr>
              <a:xfrm>
                <a:off x="823109" y="4751223"/>
                <a:ext cx="504056" cy="138499"/>
              </a:xfrm>
              <a:prstGeom prst="rect">
                <a:avLst/>
              </a:prstGeom>
              <a:noFill/>
            </p:spPr>
            <p:txBody>
              <a:bodyPr vert="horz" wrap="square" lIns="0" tIns="0" rIns="0" bIns="0" rtlCol="0" anchor="ctr" anchorCtr="0">
                <a:spAutoFit/>
              </a:bodyPr>
              <a:lstStyle/>
              <a:p>
                <a:r>
                  <a:rPr lang="ja-JP" altLang="en-US" sz="900" dirty="0">
                    <a:latin typeface="Yu Gothic Medium" panose="020B0400000000000000" pitchFamily="34" charset="-128"/>
                    <a:ea typeface="Yu Gothic Medium" panose="020B0400000000000000" pitchFamily="34" charset="-128"/>
                  </a:rPr>
                  <a:t>単胎の方</a:t>
                </a:r>
                <a:endParaRPr lang="en-US" altLang="ja-JP" sz="900" dirty="0">
                  <a:latin typeface="Yu Gothic Medium" panose="020B0400000000000000" pitchFamily="34" charset="-128"/>
                  <a:ea typeface="Yu Gothic Medium" panose="020B0400000000000000" pitchFamily="34" charset="-128"/>
                </a:endParaRPr>
              </a:p>
            </p:txBody>
          </p:sp>
          <p:sp>
            <p:nvSpPr>
              <p:cNvPr id="5" name="正方形/長方形 4">
                <a:extLst>
                  <a:ext uri="{FF2B5EF4-FFF2-40B4-BE49-F238E27FC236}">
                    <a16:creationId xmlns:a16="http://schemas.microsoft.com/office/drawing/2014/main" id="{3BC6393E-D9E1-C941-BAE6-636AB22FEFDB}"/>
                  </a:ext>
                </a:extLst>
              </p:cNvPr>
              <p:cNvSpPr/>
              <p:nvPr/>
            </p:nvSpPr>
            <p:spPr>
              <a:xfrm>
                <a:off x="1334742" y="472147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CD88986D-42EF-7043-8EB9-6D1BE855DC79}"/>
                  </a:ext>
                </a:extLst>
              </p:cNvPr>
              <p:cNvSpPr/>
              <p:nvPr/>
            </p:nvSpPr>
            <p:spPr>
              <a:xfrm>
                <a:off x="1982476" y="472147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DB4257F8-7FED-4E41-8282-3375AFA89A55}"/>
                  </a:ext>
                </a:extLst>
              </p:cNvPr>
              <p:cNvSpPr/>
              <p:nvPr/>
            </p:nvSpPr>
            <p:spPr>
              <a:xfrm>
                <a:off x="2630210" y="472147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DA867E09-7A0C-E44C-BBB1-9FD411D1E3DD}"/>
                  </a:ext>
                </a:extLst>
              </p:cNvPr>
              <p:cNvSpPr/>
              <p:nvPr/>
            </p:nvSpPr>
            <p:spPr>
              <a:xfrm>
                <a:off x="3277944" y="4721472"/>
                <a:ext cx="648000" cy="198000"/>
              </a:xfrm>
              <a:prstGeom prst="rect">
                <a:avLst/>
              </a:prstGeom>
              <a:solidFill>
                <a:srgbClr val="FDF70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8D56705-11A7-2E47-A9E1-D16A8088A56B}"/>
                  </a:ext>
                </a:extLst>
              </p:cNvPr>
              <p:cNvSpPr/>
              <p:nvPr/>
            </p:nvSpPr>
            <p:spPr>
              <a:xfrm>
                <a:off x="3925678" y="472147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28D760AF-F982-D149-8C3D-BF25BF44CD71}"/>
                  </a:ext>
                </a:extLst>
              </p:cNvPr>
              <p:cNvSpPr/>
              <p:nvPr/>
            </p:nvSpPr>
            <p:spPr>
              <a:xfrm>
                <a:off x="4573412" y="472147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3C4DA63D-BB2C-9E47-9AA2-0278471D0904}"/>
                  </a:ext>
                </a:extLst>
              </p:cNvPr>
              <p:cNvSpPr/>
              <p:nvPr/>
            </p:nvSpPr>
            <p:spPr>
              <a:xfrm>
                <a:off x="5221146" y="472147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F9DA733B-F595-2D4F-AF3E-4DDE51B8201C}"/>
                  </a:ext>
                </a:extLst>
              </p:cNvPr>
              <p:cNvSpPr txBox="1"/>
              <p:nvPr/>
            </p:nvSpPr>
            <p:spPr>
              <a:xfrm>
                <a:off x="3277146" y="4762887"/>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出産予定月</a:t>
                </a:r>
                <a:endParaRPr lang="en-US" altLang="ja-JP" sz="800" baseline="30000" dirty="0">
                  <a:latin typeface="Yu Gothic Medium" panose="020B0400000000000000" pitchFamily="34" charset="-128"/>
                  <a:ea typeface="Yu Gothic Medium" panose="020B0400000000000000" pitchFamily="34" charset="-128"/>
                </a:endParaRPr>
              </a:p>
            </p:txBody>
          </p:sp>
          <p:sp>
            <p:nvSpPr>
              <p:cNvPr id="7" name="正方形/長方形 6">
                <a:extLst>
                  <a:ext uri="{FF2B5EF4-FFF2-40B4-BE49-F238E27FC236}">
                    <a16:creationId xmlns:a16="http://schemas.microsoft.com/office/drawing/2014/main" id="{E7294813-7ABD-3A45-B6ED-374FAEF33624}"/>
                  </a:ext>
                </a:extLst>
              </p:cNvPr>
              <p:cNvSpPr/>
              <p:nvPr/>
            </p:nvSpPr>
            <p:spPr>
              <a:xfrm>
                <a:off x="2630210" y="4721472"/>
                <a:ext cx="2591734" cy="198000"/>
              </a:xfrm>
              <a:prstGeom prst="rect">
                <a:avLst/>
              </a:prstGeom>
              <a:noFill/>
              <a:ln w="22225">
                <a:solidFill>
                  <a:srgbClr val="E25C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
            <p:cNvGrpSpPr/>
            <p:nvPr/>
          </p:nvGrpSpPr>
          <p:grpSpPr>
            <a:xfrm>
              <a:off x="740381" y="4994270"/>
              <a:ext cx="5046037" cy="198000"/>
              <a:chOff x="823109" y="4993852"/>
              <a:chExt cx="5046037" cy="198000"/>
            </a:xfrm>
          </p:grpSpPr>
          <p:sp>
            <p:nvSpPr>
              <p:cNvPr id="69" name="テキスト ボックス 68">
                <a:extLst>
                  <a:ext uri="{FF2B5EF4-FFF2-40B4-BE49-F238E27FC236}">
                    <a16:creationId xmlns:a16="http://schemas.microsoft.com/office/drawing/2014/main" id="{41A3AA89-F121-B04E-8C1F-ED472C460BBB}"/>
                  </a:ext>
                </a:extLst>
              </p:cNvPr>
              <p:cNvSpPr txBox="1"/>
              <p:nvPr/>
            </p:nvSpPr>
            <p:spPr>
              <a:xfrm>
                <a:off x="823109" y="5019756"/>
                <a:ext cx="504056" cy="146194"/>
              </a:xfrm>
              <a:prstGeom prst="rect">
                <a:avLst/>
              </a:prstGeom>
              <a:noFill/>
            </p:spPr>
            <p:txBody>
              <a:bodyPr vert="horz" wrap="square" lIns="0" tIns="0" rIns="0" bIns="0" rtlCol="0" anchor="ctr" anchorCtr="0">
                <a:spAutoFit/>
              </a:bodyPr>
              <a:lstStyle/>
              <a:p>
                <a:r>
                  <a:rPr lang="ja-JP" altLang="en-US" sz="950" dirty="0">
                    <a:latin typeface="Yu Gothic Medium" panose="020B0400000000000000" pitchFamily="34" charset="-128"/>
                    <a:ea typeface="Yu Gothic Medium" panose="020B0400000000000000" pitchFamily="34" charset="-128"/>
                  </a:rPr>
                  <a:t>多胎</a:t>
                </a:r>
                <a:r>
                  <a:rPr lang="ja-JP" altLang="en-US" sz="800" dirty="0">
                    <a:latin typeface="Yu Gothic Medium" panose="020B0400000000000000" pitchFamily="34" charset="-128"/>
                    <a:ea typeface="Yu Gothic Medium" panose="020B0400000000000000" pitchFamily="34" charset="-128"/>
                  </a:rPr>
                  <a:t>の方</a:t>
                </a:r>
                <a:endParaRPr lang="en-US" altLang="ja-JP" sz="800" dirty="0">
                  <a:latin typeface="Yu Gothic Medium" panose="020B0400000000000000" pitchFamily="34" charset="-128"/>
                  <a:ea typeface="Yu Gothic Medium" panose="020B0400000000000000" pitchFamily="34" charset="-128"/>
                </a:endParaRPr>
              </a:p>
            </p:txBody>
          </p:sp>
          <p:sp>
            <p:nvSpPr>
              <p:cNvPr id="70" name="正方形/長方形 69">
                <a:extLst>
                  <a:ext uri="{FF2B5EF4-FFF2-40B4-BE49-F238E27FC236}">
                    <a16:creationId xmlns:a16="http://schemas.microsoft.com/office/drawing/2014/main" id="{6F2CA19E-1080-8044-925E-977F89A2EEB0}"/>
                  </a:ext>
                </a:extLst>
              </p:cNvPr>
              <p:cNvSpPr/>
              <p:nvPr/>
            </p:nvSpPr>
            <p:spPr>
              <a:xfrm>
                <a:off x="1334742"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4AD0129A-7961-2B48-AC82-660846A9E060}"/>
                  </a:ext>
                </a:extLst>
              </p:cNvPr>
              <p:cNvSpPr/>
              <p:nvPr/>
            </p:nvSpPr>
            <p:spPr>
              <a:xfrm>
                <a:off x="1982476"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268F5140-52C0-3646-9F0C-26365BD35824}"/>
                  </a:ext>
                </a:extLst>
              </p:cNvPr>
              <p:cNvSpPr/>
              <p:nvPr/>
            </p:nvSpPr>
            <p:spPr>
              <a:xfrm>
                <a:off x="2630210"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1BB9A10D-A8D1-9B4A-A8B6-D54624C1018B}"/>
                  </a:ext>
                </a:extLst>
              </p:cNvPr>
              <p:cNvSpPr/>
              <p:nvPr/>
            </p:nvSpPr>
            <p:spPr>
              <a:xfrm>
                <a:off x="3277944" y="4993852"/>
                <a:ext cx="648000" cy="198000"/>
              </a:xfrm>
              <a:prstGeom prst="rect">
                <a:avLst/>
              </a:prstGeom>
              <a:solidFill>
                <a:srgbClr val="FDF70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AC50EE6F-6F36-274D-902A-48865F7A6D2E}"/>
                  </a:ext>
                </a:extLst>
              </p:cNvPr>
              <p:cNvSpPr/>
              <p:nvPr/>
            </p:nvSpPr>
            <p:spPr>
              <a:xfrm>
                <a:off x="3925678"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EA720FA9-0594-1248-BAF6-D00C3C04BD7D}"/>
                  </a:ext>
                </a:extLst>
              </p:cNvPr>
              <p:cNvSpPr/>
              <p:nvPr/>
            </p:nvSpPr>
            <p:spPr>
              <a:xfrm>
                <a:off x="4573412"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3258102E-63D9-BF46-AF7F-F4BFF769AC84}"/>
                  </a:ext>
                </a:extLst>
              </p:cNvPr>
              <p:cNvSpPr/>
              <p:nvPr/>
            </p:nvSpPr>
            <p:spPr>
              <a:xfrm>
                <a:off x="5221146" y="499385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DCB7CB61-CB93-C04B-AA8D-452D71A7E55B}"/>
                  </a:ext>
                </a:extLst>
              </p:cNvPr>
              <p:cNvSpPr txBox="1"/>
              <p:nvPr/>
            </p:nvSpPr>
            <p:spPr>
              <a:xfrm>
                <a:off x="3285521" y="5032179"/>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出産予定月</a:t>
                </a:r>
                <a:endParaRPr lang="en-US" altLang="ja-JP" sz="800" baseline="30000" dirty="0">
                  <a:latin typeface="Yu Gothic Medium" panose="020B0400000000000000" pitchFamily="34" charset="-128"/>
                  <a:ea typeface="Yu Gothic Medium" panose="020B0400000000000000" pitchFamily="34" charset="-128"/>
                </a:endParaRPr>
              </a:p>
            </p:txBody>
          </p:sp>
          <p:sp>
            <p:nvSpPr>
              <p:cNvPr id="84" name="正方形/長方形 83">
                <a:extLst>
                  <a:ext uri="{FF2B5EF4-FFF2-40B4-BE49-F238E27FC236}">
                    <a16:creationId xmlns:a16="http://schemas.microsoft.com/office/drawing/2014/main" id="{2D4C8501-7F46-7145-BDD8-17410C3388D2}"/>
                  </a:ext>
                </a:extLst>
              </p:cNvPr>
              <p:cNvSpPr/>
              <p:nvPr/>
            </p:nvSpPr>
            <p:spPr>
              <a:xfrm>
                <a:off x="1334742" y="4993852"/>
                <a:ext cx="3887202" cy="198000"/>
              </a:xfrm>
              <a:prstGeom prst="rect">
                <a:avLst/>
              </a:prstGeom>
              <a:noFill/>
              <a:ln w="22225">
                <a:solidFill>
                  <a:srgbClr val="E25C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6" name="テキスト ボックス 15">
            <a:extLst>
              <a:ext uri="{FF2B5EF4-FFF2-40B4-BE49-F238E27FC236}">
                <a16:creationId xmlns:a16="http://schemas.microsoft.com/office/drawing/2014/main" id="{90270526-9A9A-3CFA-4D5E-0576F70A91FB}"/>
              </a:ext>
            </a:extLst>
          </p:cNvPr>
          <p:cNvSpPr txBox="1"/>
          <p:nvPr/>
        </p:nvSpPr>
        <p:spPr>
          <a:xfrm>
            <a:off x="451886" y="4794330"/>
            <a:ext cx="6048673" cy="553998"/>
          </a:xfrm>
          <a:prstGeom prst="rect">
            <a:avLst/>
          </a:prstGeom>
          <a:noFill/>
        </p:spPr>
        <p:txBody>
          <a:bodyPr wrap="square" lIns="0" tIns="0" rIns="0" bIns="0" rtlCol="0">
            <a:spAutoFit/>
          </a:bodyPr>
          <a:lstStyle/>
          <a:p>
            <a:pPr>
              <a:lnSpc>
                <a:spcPct val="120000"/>
              </a:lnSpc>
            </a:pPr>
            <a:r>
              <a:rPr lang="en-US" altLang="ja-JP" sz="1000" spc="-50" dirty="0">
                <a:latin typeface="游ゴシック" panose="020B0400000000000000" pitchFamily="50" charset="-128"/>
                <a:ea typeface="游ゴシック" panose="020B0400000000000000" pitchFamily="50" charset="-128"/>
              </a:rPr>
              <a:t>※</a:t>
            </a:r>
            <a:r>
              <a:rPr lang="ja-JP" altLang="en-US" sz="1000" spc="-50" dirty="0">
                <a:latin typeface="游ゴシック" panose="020B0400000000000000" pitchFamily="50" charset="-128"/>
                <a:ea typeface="游ゴシック" panose="020B0400000000000000" pitchFamily="50" charset="-128"/>
              </a:rPr>
              <a:t>産前産後期間相当分の所得割保険料と均等割保険料が年額から減額されます。産前産後期間の保険料が０に</a:t>
            </a:r>
            <a:endParaRPr lang="en-US" altLang="ja-JP" sz="1000" spc="-50" dirty="0">
              <a:latin typeface="游ゴシック" panose="020B0400000000000000" pitchFamily="50" charset="-128"/>
              <a:ea typeface="游ゴシック" panose="020B0400000000000000" pitchFamily="50" charset="-128"/>
            </a:endParaRPr>
          </a:p>
          <a:p>
            <a:pPr>
              <a:lnSpc>
                <a:spcPct val="120000"/>
              </a:lnSpc>
            </a:pPr>
            <a:r>
              <a:rPr lang="ja-JP" altLang="en-US" sz="1000" spc="-50" dirty="0">
                <a:latin typeface="游ゴシック" panose="020B0400000000000000" pitchFamily="50" charset="-128"/>
                <a:ea typeface="游ゴシック" panose="020B0400000000000000" pitchFamily="50" charset="-128"/>
              </a:rPr>
              <a:t>　なるとは限りません。</a:t>
            </a:r>
            <a:endParaRPr lang="en-US" altLang="ja-JP" sz="1000" spc="-50" dirty="0">
              <a:latin typeface="游ゴシック" panose="020B0400000000000000" pitchFamily="50" charset="-128"/>
              <a:ea typeface="游ゴシック" panose="020B0400000000000000" pitchFamily="50" charset="-128"/>
            </a:endParaRPr>
          </a:p>
          <a:p>
            <a:pPr>
              <a:lnSpc>
                <a:spcPct val="120000"/>
              </a:lnSpc>
            </a:pPr>
            <a:r>
              <a:rPr lang="en-US" altLang="ja-JP" sz="1000" spc="-50" dirty="0">
                <a:latin typeface="游ゴシック" panose="020B0400000000000000" pitchFamily="50" charset="-128"/>
                <a:ea typeface="游ゴシック" panose="020B0400000000000000" pitchFamily="50" charset="-128"/>
              </a:rPr>
              <a:t>※</a:t>
            </a:r>
            <a:r>
              <a:rPr lang="ja-JP" altLang="en-US" sz="1000" spc="-50" dirty="0">
                <a:latin typeface="游ゴシック" panose="020B0400000000000000" pitchFamily="50" charset="-128"/>
                <a:ea typeface="游ゴシック" panose="020B0400000000000000" pitchFamily="50" charset="-128"/>
              </a:rPr>
              <a:t>多胎妊娠の場合は出産予定月（又は出産月）の</a:t>
            </a:r>
            <a:r>
              <a:rPr lang="ja-JP" altLang="en-US" sz="1000" spc="-50" dirty="0" smtClean="0">
                <a:latin typeface="游ゴシック" panose="020B0400000000000000" pitchFamily="50" charset="-128"/>
                <a:ea typeface="游ゴシック" panose="020B0400000000000000" pitchFamily="50" charset="-128"/>
              </a:rPr>
              <a:t>３か月前</a:t>
            </a:r>
            <a:r>
              <a:rPr lang="ja-JP" altLang="en-US" sz="1000" spc="-50" dirty="0">
                <a:latin typeface="游ゴシック" panose="020B0400000000000000" pitchFamily="50" charset="-128"/>
                <a:ea typeface="游ゴシック" panose="020B0400000000000000" pitchFamily="50" charset="-128"/>
              </a:rPr>
              <a:t>から</a:t>
            </a:r>
            <a:r>
              <a:rPr lang="ja-JP" altLang="en-US" sz="1000" spc="-50" dirty="0" smtClean="0">
                <a:latin typeface="游ゴシック" panose="020B0400000000000000" pitchFamily="50" charset="-128"/>
                <a:ea typeface="游ゴシック" panose="020B0400000000000000" pitchFamily="50" charset="-128"/>
              </a:rPr>
              <a:t>６か月</a:t>
            </a:r>
            <a:r>
              <a:rPr lang="ja-JP" altLang="en-US" sz="1000" spc="-50" dirty="0">
                <a:latin typeface="游ゴシック" panose="020B0400000000000000" pitchFamily="50" charset="-128"/>
                <a:ea typeface="游ゴシック" panose="020B0400000000000000" pitchFamily="50" charset="-128"/>
              </a:rPr>
              <a:t>相当分が減額されます。</a:t>
            </a:r>
            <a:endParaRPr lang="en-US" altLang="ja-JP" sz="1000" spc="-50" dirty="0">
              <a:latin typeface="游ゴシック" panose="020B0400000000000000" pitchFamily="50" charset="-128"/>
              <a:ea typeface="游ゴシック" panose="020B0400000000000000" pitchFamily="50" charset="-128"/>
            </a:endParaRPr>
          </a:p>
        </p:txBody>
      </p:sp>
      <p:sp>
        <p:nvSpPr>
          <p:cNvPr id="18" name="テキスト ボックス 17">
            <a:extLst>
              <a:ext uri="{FF2B5EF4-FFF2-40B4-BE49-F238E27FC236}">
                <a16:creationId xmlns:a16="http://schemas.microsoft.com/office/drawing/2014/main" id="{2780017C-E9B2-0488-7F2E-3053DAF7A58F}"/>
              </a:ext>
            </a:extLst>
          </p:cNvPr>
          <p:cNvSpPr txBox="1"/>
          <p:nvPr/>
        </p:nvSpPr>
        <p:spPr>
          <a:xfrm>
            <a:off x="386509" y="5449697"/>
            <a:ext cx="6048672" cy="431015"/>
          </a:xfrm>
          <a:prstGeom prst="rect">
            <a:avLst/>
          </a:prstGeom>
          <a:noFill/>
        </p:spPr>
        <p:txBody>
          <a:bodyPr wrap="square" lIns="0" tIns="0" rIns="0" bIns="0" rtlCol="0">
            <a:spAutoFit/>
          </a:bodyPr>
          <a:lstStyle/>
          <a:p>
            <a:pPr marL="171450" indent="-171450">
              <a:lnSpc>
                <a:spcPct val="120000"/>
              </a:lnSpc>
              <a:buFont typeface="Wingdings" panose="05000000000000000000" pitchFamily="2" charset="2"/>
              <a:buChar char="l"/>
            </a:pPr>
            <a:r>
              <a:rPr lang="ja-JP" altLang="en-US" sz="1050" b="1" dirty="0">
                <a:latin typeface="游ゴシック" panose="020B0400000000000000" pitchFamily="50" charset="-128"/>
                <a:ea typeface="游ゴシック" panose="020B0400000000000000" pitchFamily="50" charset="-128"/>
              </a:rPr>
              <a:t>令和５年度においては、</a:t>
            </a:r>
            <a:r>
              <a:rPr lang="ja-JP" altLang="en-US" sz="1200" b="1" dirty="0">
                <a:solidFill>
                  <a:srgbClr val="E74356"/>
                </a:solidFill>
                <a:latin typeface="游ゴシック" panose="020B0400000000000000" pitchFamily="50" charset="-128"/>
                <a:ea typeface="游ゴシック" panose="020B0400000000000000" pitchFamily="50" charset="-128"/>
              </a:rPr>
              <a:t>産前産後期間のうち令和６年１月以降の期間の分だけ、保険料が減額されます。</a:t>
            </a:r>
            <a:endParaRPr lang="en-US" altLang="ja-JP" sz="1600" dirty="0">
              <a:solidFill>
                <a:srgbClr val="E74356"/>
              </a:solidFill>
              <a:latin typeface="游ゴシック" panose="020B0400000000000000" pitchFamily="50" charset="-128"/>
              <a:ea typeface="游ゴシック" panose="020B0400000000000000" pitchFamily="50" charset="-128"/>
            </a:endParaRPr>
          </a:p>
        </p:txBody>
      </p:sp>
      <p:grpSp>
        <p:nvGrpSpPr>
          <p:cNvPr id="9" name="グループ化 8"/>
          <p:cNvGrpSpPr/>
          <p:nvPr/>
        </p:nvGrpSpPr>
        <p:grpSpPr>
          <a:xfrm>
            <a:off x="1137697" y="5959738"/>
            <a:ext cx="4534404" cy="337438"/>
            <a:chOff x="1080291" y="5728089"/>
            <a:chExt cx="4534404" cy="337438"/>
          </a:xfrm>
        </p:grpSpPr>
        <p:grpSp>
          <p:nvGrpSpPr>
            <p:cNvPr id="19" name="グループ化 18">
              <a:extLst>
                <a:ext uri="{FF2B5EF4-FFF2-40B4-BE49-F238E27FC236}">
                  <a16:creationId xmlns:a16="http://schemas.microsoft.com/office/drawing/2014/main" id="{EBC5636F-9EFD-8AE3-29B5-644FFA1D7843}"/>
                </a:ext>
              </a:extLst>
            </p:cNvPr>
            <p:cNvGrpSpPr/>
            <p:nvPr/>
          </p:nvGrpSpPr>
          <p:grpSpPr>
            <a:xfrm>
              <a:off x="1080291" y="5732542"/>
              <a:ext cx="4534404" cy="332985"/>
              <a:chOff x="1252014" y="4586905"/>
              <a:chExt cx="4534404" cy="332985"/>
            </a:xfrm>
          </p:grpSpPr>
          <p:sp>
            <p:nvSpPr>
              <p:cNvPr id="20" name="テキスト ボックス 19">
                <a:extLst>
                  <a:ext uri="{FF2B5EF4-FFF2-40B4-BE49-F238E27FC236}">
                    <a16:creationId xmlns:a16="http://schemas.microsoft.com/office/drawing/2014/main" id="{2E385CB2-240C-2457-4CF7-25ECA01596F1}"/>
                  </a:ext>
                </a:extLst>
              </p:cNvPr>
              <p:cNvSpPr txBox="1"/>
              <p:nvPr/>
            </p:nvSpPr>
            <p:spPr>
              <a:xfrm>
                <a:off x="1252014" y="458690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令和５年８月</a:t>
                </a:r>
                <a:endParaRPr lang="en-US" altLang="ja-JP" sz="800" dirty="0">
                  <a:latin typeface="Yu Gothic Medium" panose="020B0400000000000000" pitchFamily="34" charset="-128"/>
                  <a:ea typeface="Yu Gothic Medium" panose="020B0400000000000000" pitchFamily="34" charset="-128"/>
                </a:endParaRPr>
              </a:p>
            </p:txBody>
          </p:sp>
          <p:sp>
            <p:nvSpPr>
              <p:cNvPr id="21" name="テキスト ボックス 20">
                <a:extLst>
                  <a:ext uri="{FF2B5EF4-FFF2-40B4-BE49-F238E27FC236}">
                    <a16:creationId xmlns:a16="http://schemas.microsoft.com/office/drawing/2014/main" id="{D019B56C-9719-E4B4-26FF-5016B85A0B40}"/>
                  </a:ext>
                </a:extLst>
              </p:cNvPr>
              <p:cNvSpPr txBox="1"/>
              <p:nvPr/>
            </p:nvSpPr>
            <p:spPr>
              <a:xfrm>
                <a:off x="1899748" y="458690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９月</a:t>
                </a:r>
                <a:endParaRPr lang="en-US" altLang="ja-JP" sz="800" dirty="0">
                  <a:latin typeface="Yu Gothic Medium" panose="020B0400000000000000" pitchFamily="34" charset="-128"/>
                  <a:ea typeface="Yu Gothic Medium" panose="020B0400000000000000" pitchFamily="34" charset="-128"/>
                </a:endParaRPr>
              </a:p>
            </p:txBody>
          </p:sp>
          <p:sp>
            <p:nvSpPr>
              <p:cNvPr id="22" name="テキスト ボックス 21">
                <a:extLst>
                  <a:ext uri="{FF2B5EF4-FFF2-40B4-BE49-F238E27FC236}">
                    <a16:creationId xmlns:a16="http://schemas.microsoft.com/office/drawing/2014/main" id="{9CD91DDF-DF31-7BDF-452E-4169A99CB21C}"/>
                  </a:ext>
                </a:extLst>
              </p:cNvPr>
              <p:cNvSpPr txBox="1"/>
              <p:nvPr/>
            </p:nvSpPr>
            <p:spPr>
              <a:xfrm>
                <a:off x="2547482"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10</a:t>
                </a:r>
                <a:r>
                  <a:rPr lang="ja-JP" altLang="en-US" sz="800" dirty="0">
                    <a:latin typeface="Yu Gothic Medium" panose="020B0400000000000000" pitchFamily="34" charset="-128"/>
                    <a:ea typeface="Yu Gothic Medium" panose="020B0400000000000000" pitchFamily="34" charset="-128"/>
                  </a:rPr>
                  <a:t>月</a:t>
                </a:r>
                <a:endParaRPr lang="en-US" altLang="ja-JP" sz="800" dirty="0">
                  <a:latin typeface="Yu Gothic Medium" panose="020B0400000000000000" pitchFamily="34" charset="-128"/>
                  <a:ea typeface="Yu Gothic Medium" panose="020B0400000000000000" pitchFamily="34" charset="-128"/>
                </a:endParaRPr>
              </a:p>
            </p:txBody>
          </p:sp>
          <p:sp>
            <p:nvSpPr>
              <p:cNvPr id="26" name="テキスト ボックス 25">
                <a:extLst>
                  <a:ext uri="{FF2B5EF4-FFF2-40B4-BE49-F238E27FC236}">
                    <a16:creationId xmlns:a16="http://schemas.microsoft.com/office/drawing/2014/main" id="{8B447FD8-147A-AE25-3368-A1F0EF98F3D5}"/>
                  </a:ext>
                </a:extLst>
              </p:cNvPr>
              <p:cNvSpPr txBox="1"/>
              <p:nvPr/>
            </p:nvSpPr>
            <p:spPr>
              <a:xfrm>
                <a:off x="3842950"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12</a:t>
                </a:r>
                <a:r>
                  <a:rPr lang="ja-JP" altLang="en-US" sz="800" dirty="0">
                    <a:latin typeface="Yu Gothic Medium" panose="020B0400000000000000" pitchFamily="34" charset="-128"/>
                    <a:ea typeface="Yu Gothic Medium" panose="020B0400000000000000" pitchFamily="34" charset="-128"/>
                  </a:rPr>
                  <a:t>月</a:t>
                </a:r>
                <a:endParaRPr lang="en-US" altLang="ja-JP" sz="800" dirty="0">
                  <a:latin typeface="Yu Gothic Medium" panose="020B0400000000000000" pitchFamily="34" charset="-128"/>
                  <a:ea typeface="Yu Gothic Medium" panose="020B0400000000000000" pitchFamily="34" charset="-128"/>
                </a:endParaRPr>
              </a:p>
            </p:txBody>
          </p:sp>
          <p:sp>
            <p:nvSpPr>
              <p:cNvPr id="27" name="テキスト ボックス 26">
                <a:extLst>
                  <a:ext uri="{FF2B5EF4-FFF2-40B4-BE49-F238E27FC236}">
                    <a16:creationId xmlns:a16="http://schemas.microsoft.com/office/drawing/2014/main" id="{426710B1-E4D6-452C-E9E1-A4F325D04F8E}"/>
                  </a:ext>
                </a:extLst>
              </p:cNvPr>
              <p:cNvSpPr txBox="1"/>
              <p:nvPr/>
            </p:nvSpPr>
            <p:spPr>
              <a:xfrm>
                <a:off x="4490684" y="458690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令和６年１月</a:t>
                </a:r>
                <a:endParaRPr lang="en-US" altLang="ja-JP" sz="800" dirty="0">
                  <a:latin typeface="Yu Gothic Medium" panose="020B0400000000000000" pitchFamily="34" charset="-128"/>
                  <a:ea typeface="Yu Gothic Medium" panose="020B0400000000000000" pitchFamily="34" charset="-128"/>
                </a:endParaRPr>
              </a:p>
            </p:txBody>
          </p:sp>
          <p:sp>
            <p:nvSpPr>
              <p:cNvPr id="28" name="テキスト ボックス 27">
                <a:extLst>
                  <a:ext uri="{FF2B5EF4-FFF2-40B4-BE49-F238E27FC236}">
                    <a16:creationId xmlns:a16="http://schemas.microsoft.com/office/drawing/2014/main" id="{35029579-CC23-DE46-0B2C-DE9E2D0C03F6}"/>
                  </a:ext>
                </a:extLst>
              </p:cNvPr>
              <p:cNvSpPr txBox="1"/>
              <p:nvPr/>
            </p:nvSpPr>
            <p:spPr>
              <a:xfrm>
                <a:off x="5138418" y="458690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２月</a:t>
                </a:r>
                <a:endParaRPr lang="en-US" altLang="ja-JP" sz="800" dirty="0">
                  <a:latin typeface="Yu Gothic Medium" panose="020B0400000000000000" pitchFamily="34" charset="-128"/>
                  <a:ea typeface="Yu Gothic Medium" panose="020B0400000000000000" pitchFamily="34" charset="-128"/>
                </a:endParaRPr>
              </a:p>
            </p:txBody>
          </p:sp>
          <p:grpSp>
            <p:nvGrpSpPr>
              <p:cNvPr id="35" name="グループ化 34">
                <a:extLst>
                  <a:ext uri="{FF2B5EF4-FFF2-40B4-BE49-F238E27FC236}">
                    <a16:creationId xmlns:a16="http://schemas.microsoft.com/office/drawing/2014/main" id="{4568FB27-4923-0C95-7061-57C0B48841F7}"/>
                  </a:ext>
                </a:extLst>
              </p:cNvPr>
              <p:cNvGrpSpPr/>
              <p:nvPr/>
            </p:nvGrpSpPr>
            <p:grpSpPr>
              <a:xfrm>
                <a:off x="1252014" y="4719530"/>
                <a:ext cx="4519183" cy="200360"/>
                <a:chOff x="1334742" y="4719112"/>
                <a:chExt cx="4519183" cy="200360"/>
              </a:xfrm>
            </p:grpSpPr>
            <p:sp>
              <p:nvSpPr>
                <p:cNvPr id="65" name="正方形/長方形 64">
                  <a:extLst>
                    <a:ext uri="{FF2B5EF4-FFF2-40B4-BE49-F238E27FC236}">
                      <a16:creationId xmlns:a16="http://schemas.microsoft.com/office/drawing/2014/main" id="{ADEBAEDB-AE5C-38E6-AEFA-79FB82744320}"/>
                    </a:ext>
                  </a:extLst>
                </p:cNvPr>
                <p:cNvSpPr/>
                <p:nvPr/>
              </p:nvSpPr>
              <p:spPr>
                <a:xfrm>
                  <a:off x="1334742" y="472147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D98A6506-449B-583C-0BB1-CD67E64ABDBD}"/>
                    </a:ext>
                  </a:extLst>
                </p:cNvPr>
                <p:cNvSpPr/>
                <p:nvPr/>
              </p:nvSpPr>
              <p:spPr>
                <a:xfrm>
                  <a:off x="5205925" y="471911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A930DDF0-4ABD-42EF-399E-E307EBE1DA31}"/>
                    </a:ext>
                  </a:extLst>
                </p:cNvPr>
                <p:cNvSpPr/>
                <p:nvPr/>
              </p:nvSpPr>
              <p:spPr>
                <a:xfrm>
                  <a:off x="2581518" y="4721461"/>
                  <a:ext cx="692494"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正方形/長方形 67">
                  <a:extLst>
                    <a:ext uri="{FF2B5EF4-FFF2-40B4-BE49-F238E27FC236}">
                      <a16:creationId xmlns:a16="http://schemas.microsoft.com/office/drawing/2014/main" id="{62F515E3-BD14-C83F-0682-65DE837D2797}"/>
                    </a:ext>
                  </a:extLst>
                </p:cNvPr>
                <p:cNvSpPr/>
                <p:nvPr/>
              </p:nvSpPr>
              <p:spPr>
                <a:xfrm>
                  <a:off x="3273619" y="4721461"/>
                  <a:ext cx="648000" cy="198000"/>
                </a:xfrm>
                <a:prstGeom prst="rect">
                  <a:avLst/>
                </a:prstGeom>
                <a:solidFill>
                  <a:srgbClr val="FDF70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7" name="正方形/長方形 76">
                  <a:extLst>
                    <a:ext uri="{FF2B5EF4-FFF2-40B4-BE49-F238E27FC236}">
                      <a16:creationId xmlns:a16="http://schemas.microsoft.com/office/drawing/2014/main" id="{FC405CCF-CC52-BA64-6A9B-9DE22F09EE6E}"/>
                    </a:ext>
                  </a:extLst>
                </p:cNvPr>
                <p:cNvSpPr/>
                <p:nvPr/>
              </p:nvSpPr>
              <p:spPr>
                <a:xfrm>
                  <a:off x="4567298" y="4721097"/>
                  <a:ext cx="648000" cy="188829"/>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8CEDBE76-EF0D-7E68-EC0D-32161C68A360}"/>
                    </a:ext>
                  </a:extLst>
                </p:cNvPr>
                <p:cNvSpPr/>
                <p:nvPr/>
              </p:nvSpPr>
              <p:spPr>
                <a:xfrm>
                  <a:off x="3919691" y="4720735"/>
                  <a:ext cx="653987" cy="196377"/>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9" name="正方形/長方形 78">
                  <a:extLst>
                    <a:ext uri="{FF2B5EF4-FFF2-40B4-BE49-F238E27FC236}">
                      <a16:creationId xmlns:a16="http://schemas.microsoft.com/office/drawing/2014/main" id="{5F5BFFE2-1FDC-541E-EEBE-8D4B7BE51AD5}"/>
                    </a:ext>
                  </a:extLst>
                </p:cNvPr>
                <p:cNvSpPr/>
                <p:nvPr/>
              </p:nvSpPr>
              <p:spPr>
                <a:xfrm>
                  <a:off x="1984531" y="4721461"/>
                  <a:ext cx="592928"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テキスト ボックス 80">
                  <a:extLst>
                    <a:ext uri="{FF2B5EF4-FFF2-40B4-BE49-F238E27FC236}">
                      <a16:creationId xmlns:a16="http://schemas.microsoft.com/office/drawing/2014/main" id="{8992997E-F393-4E2E-05FC-888BE3D87DE6}"/>
                    </a:ext>
                  </a:extLst>
                </p:cNvPr>
                <p:cNvSpPr txBox="1"/>
                <p:nvPr/>
              </p:nvSpPr>
              <p:spPr>
                <a:xfrm>
                  <a:off x="3272984" y="4779015"/>
                  <a:ext cx="648000" cy="123111"/>
                </a:xfrm>
                <a:prstGeom prst="rect">
                  <a:avLst/>
                </a:prstGeom>
                <a:noFill/>
              </p:spPr>
              <p:txBody>
                <a:bodyPr vert="horz" wrap="square" lIns="0" tIns="0" rIns="0" bIns="0" rtlCol="0" anchor="ctr" anchorCtr="0">
                  <a:spAutoFit/>
                </a:bodyPr>
                <a:lstStyle/>
                <a:p>
                  <a:pPr algn="ctr"/>
                  <a:r>
                    <a:rPr lang="ja-JP" altLang="en-US" sz="800" dirty="0" smtClean="0">
                      <a:latin typeface="Yu Gothic Medium" panose="020B0400000000000000" pitchFamily="34" charset="-128"/>
                      <a:ea typeface="Yu Gothic Medium" panose="020B0400000000000000" pitchFamily="34" charset="-128"/>
                    </a:rPr>
                    <a:t>出産月</a:t>
                  </a:r>
                  <a:endParaRPr lang="en-US" altLang="ja-JP" sz="800" baseline="30000" dirty="0">
                    <a:latin typeface="Yu Gothic Medium" panose="020B0400000000000000" pitchFamily="34" charset="-128"/>
                    <a:ea typeface="Yu Gothic Medium" panose="020B0400000000000000" pitchFamily="34" charset="-128"/>
                  </a:endParaRPr>
                </a:p>
              </p:txBody>
            </p:sp>
            <p:sp>
              <p:nvSpPr>
                <p:cNvPr id="82" name="正方形/長方形 81">
                  <a:extLst>
                    <a:ext uri="{FF2B5EF4-FFF2-40B4-BE49-F238E27FC236}">
                      <a16:creationId xmlns:a16="http://schemas.microsoft.com/office/drawing/2014/main" id="{8C1CC398-5D64-22C9-8106-90CD9D77828B}"/>
                    </a:ext>
                  </a:extLst>
                </p:cNvPr>
                <p:cNvSpPr/>
                <p:nvPr/>
              </p:nvSpPr>
              <p:spPr>
                <a:xfrm>
                  <a:off x="4573678" y="4730207"/>
                  <a:ext cx="648266" cy="186905"/>
                </a:xfrm>
                <a:prstGeom prst="rect">
                  <a:avLst/>
                </a:prstGeom>
                <a:noFill/>
                <a:ln w="22225">
                  <a:solidFill>
                    <a:srgbClr val="E25C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88" name="テキスト ボックス 87">
              <a:extLst>
                <a:ext uri="{FF2B5EF4-FFF2-40B4-BE49-F238E27FC236}">
                  <a16:creationId xmlns:a16="http://schemas.microsoft.com/office/drawing/2014/main" id="{844BF14A-25E3-B02C-5286-51BBC515E088}"/>
                </a:ext>
              </a:extLst>
            </p:cNvPr>
            <p:cNvSpPr txBox="1"/>
            <p:nvPr/>
          </p:nvSpPr>
          <p:spPr>
            <a:xfrm>
              <a:off x="3038647" y="5728089"/>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11</a:t>
              </a:r>
              <a:r>
                <a:rPr lang="ja-JP" altLang="en-US" sz="800" dirty="0">
                  <a:latin typeface="Yu Gothic Medium" panose="020B0400000000000000" pitchFamily="34" charset="-128"/>
                  <a:ea typeface="Yu Gothic Medium" panose="020B0400000000000000" pitchFamily="34" charset="-128"/>
                </a:rPr>
                <a:t>月</a:t>
              </a:r>
              <a:endParaRPr lang="en-US" altLang="ja-JP" sz="800" dirty="0">
                <a:latin typeface="Yu Gothic Medium" panose="020B0400000000000000" pitchFamily="34" charset="-128"/>
                <a:ea typeface="Yu Gothic Medium" panose="020B0400000000000000" pitchFamily="34" charset="-128"/>
              </a:endParaRPr>
            </a:p>
          </p:txBody>
        </p:sp>
      </p:grpSp>
      <p:sp>
        <p:nvSpPr>
          <p:cNvPr id="89" name="テキスト ボックス 88">
            <a:extLst>
              <a:ext uri="{FF2B5EF4-FFF2-40B4-BE49-F238E27FC236}">
                <a16:creationId xmlns:a16="http://schemas.microsoft.com/office/drawing/2014/main" id="{7A1AE0C7-684B-3896-75D6-26A160229E9E}"/>
              </a:ext>
            </a:extLst>
          </p:cNvPr>
          <p:cNvSpPr txBox="1"/>
          <p:nvPr/>
        </p:nvSpPr>
        <p:spPr>
          <a:xfrm>
            <a:off x="559673" y="8423182"/>
            <a:ext cx="4270810" cy="174600"/>
          </a:xfrm>
          <a:prstGeom prst="rect">
            <a:avLst/>
          </a:prstGeom>
          <a:noFill/>
        </p:spPr>
        <p:txBody>
          <a:bodyPr wrap="square" lIns="0" tIns="0" rIns="0" bIns="0" rtlCol="0">
            <a:spAutoFit/>
          </a:bodyPr>
          <a:lstStyle/>
          <a:p>
            <a:pPr algn="just">
              <a:lnSpc>
                <a:spcPct val="120000"/>
              </a:lnSpc>
            </a:pPr>
            <a:r>
              <a:rPr lang="ja-JP" altLang="ja-JP" sz="1000" dirty="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出産後に届出を行う</a:t>
            </a:r>
            <a:r>
              <a:rPr lang="ja-JP" altLang="ja-JP" sz="1000" dirty="0">
                <a:latin typeface="游ゴシック" panose="020B0400000000000000" pitchFamily="50" charset="-128"/>
                <a:ea typeface="游ゴシック" panose="020B0400000000000000" pitchFamily="50" charset="-128"/>
              </a:rPr>
              <a:t>場合、</a:t>
            </a:r>
            <a:r>
              <a:rPr lang="ja-JP" altLang="en-US" sz="1000" dirty="0">
                <a:latin typeface="游ゴシック" panose="020B0400000000000000" pitchFamily="50" charset="-128"/>
                <a:ea typeface="游ゴシック" panose="020B0400000000000000" pitchFamily="50" charset="-128"/>
              </a:rPr>
              <a:t>親子</a:t>
            </a:r>
            <a:r>
              <a:rPr lang="ja-JP" altLang="ja-JP" sz="1000" dirty="0">
                <a:latin typeface="游ゴシック" panose="020B0400000000000000" pitchFamily="50" charset="-128"/>
                <a:ea typeface="游ゴシック" panose="020B0400000000000000" pitchFamily="50" charset="-128"/>
              </a:rPr>
              <a:t>関係を明らかにする書類が必要です。</a:t>
            </a:r>
            <a:endParaRPr lang="en-US" altLang="ja-JP" sz="1000" dirty="0">
              <a:latin typeface="游ゴシック" panose="020B0400000000000000" pitchFamily="50" charset="-128"/>
              <a:ea typeface="游ゴシック" panose="020B0400000000000000" pitchFamily="50" charset="-128"/>
            </a:endParaRPr>
          </a:p>
        </p:txBody>
      </p:sp>
      <p:grpSp>
        <p:nvGrpSpPr>
          <p:cNvPr id="3" name="グループ化 2"/>
          <p:cNvGrpSpPr/>
          <p:nvPr/>
        </p:nvGrpSpPr>
        <p:grpSpPr>
          <a:xfrm>
            <a:off x="4996479" y="6669812"/>
            <a:ext cx="1588135" cy="246221"/>
            <a:chOff x="5013657" y="6467710"/>
            <a:chExt cx="1588135" cy="246221"/>
          </a:xfrm>
        </p:grpSpPr>
        <p:sp>
          <p:nvSpPr>
            <p:cNvPr id="91" name="正方形/長方形 90">
              <a:extLst>
                <a:ext uri="{FF2B5EF4-FFF2-40B4-BE49-F238E27FC236}">
                  <a16:creationId xmlns:a16="http://schemas.microsoft.com/office/drawing/2014/main" id="{5C78D81E-D2F3-3E90-2E13-0A560753FB72}"/>
                </a:ext>
              </a:extLst>
            </p:cNvPr>
            <p:cNvSpPr/>
            <p:nvPr/>
          </p:nvSpPr>
          <p:spPr>
            <a:xfrm>
              <a:off x="5015822" y="6528887"/>
              <a:ext cx="674580" cy="126638"/>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513728" y="6467710"/>
              <a:ext cx="1088064" cy="246221"/>
            </a:xfrm>
            <a:prstGeom prst="rect">
              <a:avLst/>
            </a:prstGeom>
            <a:noFill/>
          </p:spPr>
          <p:txBody>
            <a:bodyPr wrap="square" rtlCol="0">
              <a:spAutoFit/>
            </a:bodyPr>
            <a:lstStyle/>
            <a:p>
              <a:pPr algn="ctr"/>
              <a:r>
                <a:rPr lang="ja-JP" altLang="en-US" sz="1000" dirty="0">
                  <a:latin typeface="游ゴシック" panose="020B0400000000000000" pitchFamily="50" charset="-128"/>
                  <a:ea typeface="游ゴシック" panose="020B0400000000000000" pitchFamily="50" charset="-128"/>
                </a:rPr>
                <a:t>･･･対象期間</a:t>
              </a:r>
            </a:p>
          </p:txBody>
        </p:sp>
        <p:sp>
          <p:nvSpPr>
            <p:cNvPr id="90" name="正方形/長方形 89">
              <a:extLst>
                <a:ext uri="{FF2B5EF4-FFF2-40B4-BE49-F238E27FC236}">
                  <a16:creationId xmlns:a16="http://schemas.microsoft.com/office/drawing/2014/main" id="{5254E2CE-6CD8-8C56-06ED-7C2A2236EB88}"/>
                </a:ext>
              </a:extLst>
            </p:cNvPr>
            <p:cNvSpPr/>
            <p:nvPr/>
          </p:nvSpPr>
          <p:spPr>
            <a:xfrm>
              <a:off x="5013657" y="6528746"/>
              <a:ext cx="676745" cy="134515"/>
            </a:xfrm>
            <a:prstGeom prst="rect">
              <a:avLst/>
            </a:prstGeom>
            <a:noFill/>
            <a:ln w="22225">
              <a:solidFill>
                <a:srgbClr val="E25C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grpSp>
      <p:sp>
        <p:nvSpPr>
          <p:cNvPr id="85" name="テキスト ボックス 84">
            <a:extLst>
              <a:ext uri="{FF2B5EF4-FFF2-40B4-BE49-F238E27FC236}">
                <a16:creationId xmlns:a16="http://schemas.microsoft.com/office/drawing/2014/main" id="{21B19351-96AC-D149-B425-4D6830EBDD45}"/>
              </a:ext>
            </a:extLst>
          </p:cNvPr>
          <p:cNvSpPr txBox="1"/>
          <p:nvPr/>
        </p:nvSpPr>
        <p:spPr>
          <a:xfrm>
            <a:off x="277174" y="8684576"/>
            <a:ext cx="6072356" cy="299052"/>
          </a:xfrm>
          <a:prstGeom prst="rect">
            <a:avLst/>
          </a:prstGeom>
          <a:solidFill>
            <a:srgbClr val="F0838F"/>
          </a:solidFill>
          <a:ln w="19050">
            <a:noFill/>
            <a:prstDash val="solid"/>
          </a:ln>
        </p:spPr>
        <p:txBody>
          <a:bodyPr wrap="square" lIns="108000" tIns="46800" rIns="0" bIns="36000" rtlCol="0" anchor="ctr" anchorCtr="0">
            <a:spAutoFit/>
          </a:bodyPr>
          <a:lstStyle/>
          <a:p>
            <a:r>
              <a:rPr lang="ja-JP" altLang="en-US" sz="1400" b="1" dirty="0" smtClean="0">
                <a:solidFill>
                  <a:schemeClr val="bg1"/>
                </a:solidFill>
                <a:latin typeface="Yu Gothic" panose="020B0400000000000000" pitchFamily="34" charset="-128"/>
                <a:ea typeface="Yu Gothic" panose="020B0400000000000000" pitchFamily="34" charset="-128"/>
              </a:rPr>
              <a:t>問合せ</a:t>
            </a:r>
            <a:r>
              <a:rPr lang="ja-JP" altLang="en-US" sz="1400" b="1" dirty="0">
                <a:solidFill>
                  <a:schemeClr val="bg1"/>
                </a:solidFill>
                <a:latin typeface="Yu Gothic" panose="020B0400000000000000" pitchFamily="34" charset="-128"/>
                <a:ea typeface="Yu Gothic" panose="020B0400000000000000" pitchFamily="34" charset="-128"/>
              </a:rPr>
              <a:t>　板橋区</a:t>
            </a:r>
            <a:r>
              <a:rPr lang="ja-JP" altLang="en-US" sz="1400" b="1" dirty="0" smtClean="0">
                <a:solidFill>
                  <a:schemeClr val="bg1"/>
                </a:solidFill>
                <a:latin typeface="Yu Gothic" panose="020B0400000000000000" pitchFamily="34" charset="-128"/>
                <a:ea typeface="Yu Gothic" panose="020B0400000000000000" pitchFamily="34" charset="-128"/>
              </a:rPr>
              <a:t>役所　国保</a:t>
            </a:r>
            <a:r>
              <a:rPr lang="ja-JP" altLang="en-US" sz="1400" b="1" dirty="0">
                <a:solidFill>
                  <a:schemeClr val="bg1"/>
                </a:solidFill>
                <a:latin typeface="Yu Gothic" panose="020B0400000000000000" pitchFamily="34" charset="-128"/>
                <a:ea typeface="Yu Gothic" panose="020B0400000000000000" pitchFamily="34" charset="-128"/>
              </a:rPr>
              <a:t>年金課　国保資格係　</a:t>
            </a:r>
            <a:r>
              <a:rPr lang="ja-JP" altLang="en-US" sz="1400" b="1" dirty="0" smtClean="0">
                <a:solidFill>
                  <a:schemeClr val="bg1"/>
                </a:solidFill>
                <a:latin typeface="Yu Gothic" panose="020B0400000000000000" pitchFamily="34" charset="-128"/>
                <a:ea typeface="Yu Gothic" panose="020B0400000000000000" pitchFamily="34" charset="-128"/>
              </a:rPr>
              <a:t>０３ｰ３５７９ｰ２４０６</a:t>
            </a:r>
            <a:endParaRPr lang="ja-JP" altLang="en-US" sz="1400" b="1" dirty="0">
              <a:solidFill>
                <a:schemeClr val="bg1"/>
              </a:solidFill>
              <a:latin typeface="Yu Gothic" panose="020B0400000000000000" pitchFamily="34" charset="-128"/>
              <a:ea typeface="Yu Gothic" panose="020B0400000000000000" pitchFamily="34"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2627" y="9016030"/>
            <a:ext cx="588095" cy="588095"/>
          </a:xfrm>
          <a:prstGeom prst="rect">
            <a:avLst/>
          </a:prstGeom>
        </p:spPr>
      </p:pic>
      <p:sp>
        <p:nvSpPr>
          <p:cNvPr id="83" name="テキスト ボックス 82">
            <a:extLst>
              <a:ext uri="{FF2B5EF4-FFF2-40B4-BE49-F238E27FC236}">
                <a16:creationId xmlns:a16="http://schemas.microsoft.com/office/drawing/2014/main" id="{C0BF8A43-49E2-8241-9891-DCD38F85B8BF}"/>
              </a:ext>
            </a:extLst>
          </p:cNvPr>
          <p:cNvSpPr txBox="1"/>
          <p:nvPr/>
        </p:nvSpPr>
        <p:spPr>
          <a:xfrm>
            <a:off x="409079" y="9157217"/>
            <a:ext cx="4798479" cy="193899"/>
          </a:xfrm>
          <a:prstGeom prst="rect">
            <a:avLst/>
          </a:prstGeom>
          <a:noFill/>
        </p:spPr>
        <p:txBody>
          <a:bodyPr wrap="square" lIns="0" tIns="0" rIns="0" bIns="0" rtlCol="0">
            <a:spAutoFit/>
          </a:bodyPr>
          <a:lstStyle/>
          <a:p>
            <a:pPr>
              <a:lnSpc>
                <a:spcPct val="120000"/>
              </a:lnSpc>
            </a:pPr>
            <a:r>
              <a:rPr lang="ja-JP" altLang="en-US" sz="1050" b="1" dirty="0" smtClean="0">
                <a:latin typeface="游ゴシック" panose="020B0400000000000000" pitchFamily="50" charset="-128"/>
                <a:ea typeface="游ゴシック" panose="020B0400000000000000" pitchFamily="50" charset="-128"/>
                <a:sym typeface="Wingdings" panose="05000000000000000000" pitchFamily="2" charset="2"/>
              </a:rPr>
              <a:t>対象者や必要書類、届出方法など、詳しくは区ホームページをご覧ください。</a:t>
            </a:r>
            <a:endParaRPr lang="en-US" altLang="ja-JP" sz="1050" b="1" dirty="0">
              <a:latin typeface="游ゴシック" panose="020B0400000000000000" pitchFamily="50" charset="-128"/>
              <a:ea typeface="游ゴシック" panose="020B0400000000000000" pitchFamily="50" charset="-128"/>
            </a:endParaRPr>
          </a:p>
        </p:txBody>
      </p:sp>
      <p:sp>
        <p:nvSpPr>
          <p:cNvPr id="93" name="テキスト ボックス 92">
            <a:extLst>
              <a:ext uri="{FF2B5EF4-FFF2-40B4-BE49-F238E27FC236}">
                <a16:creationId xmlns:a16="http://schemas.microsoft.com/office/drawing/2014/main" id="{7A1AE0C7-684B-3896-75D6-26A160229E9E}"/>
              </a:ext>
            </a:extLst>
          </p:cNvPr>
          <p:cNvSpPr txBox="1"/>
          <p:nvPr/>
        </p:nvSpPr>
        <p:spPr>
          <a:xfrm>
            <a:off x="451886" y="6388094"/>
            <a:ext cx="5982310" cy="359266"/>
          </a:xfrm>
          <a:prstGeom prst="rect">
            <a:avLst/>
          </a:prstGeom>
          <a:noFill/>
        </p:spPr>
        <p:txBody>
          <a:bodyPr wrap="square" lIns="0" tIns="0" rIns="0" bIns="0" rtlCol="0">
            <a:spAutoFit/>
          </a:bodyPr>
          <a:lstStyle/>
          <a:p>
            <a:pPr>
              <a:lnSpc>
                <a:spcPct val="120000"/>
              </a:lnSpc>
            </a:pPr>
            <a:r>
              <a:rPr lang="en-US" altLang="ja-JP" sz="1000" spc="-50" dirty="0">
                <a:latin typeface="游ゴシック" panose="020B0400000000000000" pitchFamily="50" charset="-128"/>
                <a:ea typeface="游ゴシック" panose="020B0400000000000000" pitchFamily="50" charset="-128"/>
              </a:rPr>
              <a:t>※</a:t>
            </a:r>
            <a:r>
              <a:rPr lang="ja-JP" altLang="en-US" sz="1000" spc="-50" dirty="0">
                <a:latin typeface="游ゴシック" panose="020B0400000000000000" pitchFamily="50" charset="-128"/>
                <a:ea typeface="游ゴシック" panose="020B0400000000000000" pitchFamily="50" charset="-128"/>
              </a:rPr>
              <a:t>令和５年</a:t>
            </a:r>
            <a:r>
              <a:rPr lang="en-US" altLang="ja-JP" sz="1000" spc="-50" dirty="0">
                <a:latin typeface="游ゴシック" panose="020B0400000000000000" pitchFamily="50" charset="-128"/>
                <a:ea typeface="游ゴシック" panose="020B0400000000000000" pitchFamily="50" charset="-128"/>
              </a:rPr>
              <a:t>11</a:t>
            </a:r>
            <a:r>
              <a:rPr lang="ja-JP" altLang="en-US" sz="1000" spc="-50" dirty="0">
                <a:latin typeface="游ゴシック" panose="020B0400000000000000" pitchFamily="50" charset="-128"/>
                <a:ea typeface="游ゴシック" panose="020B0400000000000000" pitchFamily="50" charset="-128"/>
              </a:rPr>
              <a:t>月に出産した場合、令和６年１月相当分の保険料が減額されます。令和６年１月より前の期間</a:t>
            </a:r>
            <a:r>
              <a:rPr lang="ja-JP" altLang="en-US" sz="1000" spc="-50" dirty="0" smtClean="0">
                <a:latin typeface="游ゴシック" panose="020B0400000000000000" pitchFamily="50" charset="-128"/>
                <a:ea typeface="游ゴシック" panose="020B0400000000000000" pitchFamily="50" charset="-128"/>
              </a:rPr>
              <a:t>に</a:t>
            </a:r>
            <a:endParaRPr lang="en-US" altLang="ja-JP" sz="1000" spc="-50" dirty="0" smtClean="0">
              <a:latin typeface="游ゴシック" panose="020B0400000000000000" pitchFamily="50" charset="-128"/>
              <a:ea typeface="游ゴシック" panose="020B0400000000000000" pitchFamily="50" charset="-128"/>
            </a:endParaRPr>
          </a:p>
          <a:p>
            <a:pPr>
              <a:lnSpc>
                <a:spcPct val="120000"/>
              </a:lnSpc>
            </a:pPr>
            <a:r>
              <a:rPr lang="ja-JP" altLang="en-US" sz="1000" spc="-50" dirty="0">
                <a:latin typeface="游ゴシック" panose="020B0400000000000000" pitchFamily="50" charset="-128"/>
                <a:ea typeface="游ゴシック" panose="020B0400000000000000" pitchFamily="50" charset="-128"/>
              </a:rPr>
              <a:t>　</a:t>
            </a:r>
            <a:r>
              <a:rPr lang="ja-JP" altLang="en-US" sz="1000" spc="-50" dirty="0" smtClean="0">
                <a:latin typeface="游ゴシック" panose="020B0400000000000000" pitchFamily="50" charset="-128"/>
                <a:ea typeface="游ゴシック" panose="020B0400000000000000" pitchFamily="50" charset="-128"/>
              </a:rPr>
              <a:t>ついては</a:t>
            </a:r>
            <a:r>
              <a:rPr lang="ja-JP" altLang="en-US" sz="1000" spc="-50" dirty="0">
                <a:latin typeface="游ゴシック" panose="020B0400000000000000" pitchFamily="50" charset="-128"/>
                <a:ea typeface="游ゴシック" panose="020B0400000000000000" pitchFamily="50" charset="-128"/>
              </a:rPr>
              <a:t>減額の対象とはなりません。</a:t>
            </a:r>
            <a:endParaRPr lang="en-US" altLang="ja-JP" sz="1000" spc="-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289623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28255</TotalTime>
  <Words>450</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Yu Gothic Medium</vt:lpstr>
      <vt:lpstr>游ゴシック</vt:lpstr>
      <vt:lpstr>游ゴシック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松尾　隼汰</dc:creator>
  <cp:lastModifiedBy>松本 理希</cp:lastModifiedBy>
  <cp:revision>2165</cp:revision>
  <cp:lastPrinted>2023-12-18T01:23:06Z</cp:lastPrinted>
  <dcterms:created xsi:type="dcterms:W3CDTF">2017-05-26T05:29:29Z</dcterms:created>
  <dcterms:modified xsi:type="dcterms:W3CDTF">2024-11-18T05:44:39Z</dcterms:modified>
</cp:coreProperties>
</file>