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52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29" userDrawn="1">
          <p15:clr>
            <a:srgbClr val="A4A3A4"/>
          </p15:clr>
        </p15:guide>
        <p15:guide id="2" pos="2160" userDrawn="1">
          <p15:clr>
            <a:srgbClr val="A4A3A4"/>
          </p15:clr>
        </p15:guide>
        <p15:guide id="3" orient="horz" pos="5756" userDrawn="1">
          <p15:clr>
            <a:srgbClr val="A4A3A4"/>
          </p15:clr>
        </p15:guide>
        <p15:guide id="4" pos="403" userDrawn="1">
          <p15:clr>
            <a:srgbClr val="A4A3A4"/>
          </p15:clr>
        </p15:guide>
        <p15:guide id="5" pos="403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A7C"/>
    <a:srgbClr val="E74356"/>
    <a:srgbClr val="F7D5DA"/>
    <a:srgbClr val="FFFBC9"/>
    <a:srgbClr val="F0838F"/>
    <a:srgbClr val="ED9BA7"/>
    <a:srgbClr val="F2717A"/>
    <a:srgbClr val="E67484"/>
    <a:srgbClr val="E25C6F"/>
    <a:srgbClr val="EFA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1" autoAdjust="0"/>
    <p:restoredTop sz="96353" autoAdjust="0"/>
  </p:normalViewPr>
  <p:slideViewPr>
    <p:cSldViewPr>
      <p:cViewPr>
        <p:scale>
          <a:sx n="125" d="100"/>
          <a:sy n="125" d="100"/>
        </p:scale>
        <p:origin x="896" y="-4808"/>
      </p:cViewPr>
      <p:guideLst>
        <p:guide orient="horz" pos="5529"/>
        <p:guide pos="2160"/>
        <p:guide orient="horz" pos="5756"/>
        <p:guide pos="403"/>
        <p:guide pos="4031"/>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128" d="100"/>
          <a:sy n="128" d="100"/>
        </p:scale>
        <p:origin x="5576" y="168"/>
      </p:cViewPr>
      <p:guideLst>
        <p:guide orient="horz" pos="3130"/>
        <p:guide pos="2143"/>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6/11/relationships/changesInfo" Target="changesInfos/changesInfo1.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堀 幸司(hori-kouji)" userId="21e276b0-bc71-4b2d-8d41-d765123172f5" providerId="ADAL" clId="{90BA9122-596E-47DD-BAC6-7606860E4411}"/>
    <pc:docChg chg="modSld">
      <pc:chgData name="堀 幸司(hori-kouji)" userId="21e276b0-bc71-4b2d-8d41-d765123172f5" providerId="ADAL" clId="{90BA9122-596E-47DD-BAC6-7606860E4411}" dt="2023-09-14T09:21:48.682" v="102" actId="1076"/>
      <pc:docMkLst>
        <pc:docMk/>
      </pc:docMkLst>
      <pc:sldChg chg="addSp modSp mod">
        <pc:chgData name="堀 幸司(hori-kouji)" userId="21e276b0-bc71-4b2d-8d41-d765123172f5" providerId="ADAL" clId="{90BA9122-596E-47DD-BAC6-7606860E4411}" dt="2023-09-14T09:21:15.330" v="100" actId="207"/>
        <pc:sldMkLst>
          <pc:docMk/>
          <pc:sldMk cId="4128962343" sldId="526"/>
        </pc:sldMkLst>
        <pc:spChg chg="add mod">
          <ac:chgData name="堀 幸司(hori-kouji)" userId="21e276b0-bc71-4b2d-8d41-d765123172f5" providerId="ADAL" clId="{90BA9122-596E-47DD-BAC6-7606860E4411}" dt="2023-09-14T09:21:15.330" v="100" actId="207"/>
          <ac:spMkLst>
            <pc:docMk/>
            <pc:sldMk cId="4128962343" sldId="526"/>
            <ac:spMk id="3" creationId="{CFF4E185-EC00-DBAD-E041-250A16FCF691}"/>
          </ac:spMkLst>
        </pc:spChg>
      </pc:sldChg>
      <pc:sldChg chg="addSp modSp mod">
        <pc:chgData name="堀 幸司(hori-kouji)" userId="21e276b0-bc71-4b2d-8d41-d765123172f5" providerId="ADAL" clId="{90BA9122-596E-47DD-BAC6-7606860E4411}" dt="2023-09-14T09:21:48.682" v="102" actId="1076"/>
        <pc:sldMkLst>
          <pc:docMk/>
          <pc:sldMk cId="1458853925" sldId="527"/>
        </pc:sldMkLst>
        <pc:spChg chg="add mod">
          <ac:chgData name="堀 幸司(hori-kouji)" userId="21e276b0-bc71-4b2d-8d41-d765123172f5" providerId="ADAL" clId="{90BA9122-596E-47DD-BAC6-7606860E4411}" dt="2023-09-14T09:21:48.682" v="102" actId="1076"/>
          <ac:spMkLst>
            <pc:docMk/>
            <pc:sldMk cId="1458853925" sldId="527"/>
            <ac:spMk id="3" creationId="{C05939E9-DD2A-AD3E-C4AB-69D271A6E2C8}"/>
          </ac:spMkLst>
        </pc:spChg>
      </pc:sldChg>
    </pc:docChg>
  </pc:docChgLst>
  <pc:docChgLst>
    <pc:chgData name="堀 幸司(hori-kouji)" userId="21e276b0-bc71-4b2d-8d41-d765123172f5" providerId="ADAL" clId="{99994BFC-78AF-433D-8D10-2333247304A7}"/>
    <pc:docChg chg="modSld">
      <pc:chgData name="堀 幸司(hori-kouji)" userId="21e276b0-bc71-4b2d-8d41-d765123172f5" providerId="ADAL" clId="{99994BFC-78AF-433D-8D10-2333247304A7}" dt="2023-09-14T08:52:11.724" v="9" actId="6549"/>
      <pc:docMkLst>
        <pc:docMk/>
      </pc:docMkLst>
      <pc:sldChg chg="modSp mod">
        <pc:chgData name="堀 幸司(hori-kouji)" userId="21e276b0-bc71-4b2d-8d41-d765123172f5" providerId="ADAL" clId="{99994BFC-78AF-433D-8D10-2333247304A7}" dt="2023-09-14T08:52:11.724" v="9" actId="6549"/>
        <pc:sldMkLst>
          <pc:docMk/>
          <pc:sldMk cId="1458853925" sldId="527"/>
        </pc:sldMkLst>
        <pc:spChg chg="mod">
          <ac:chgData name="堀 幸司(hori-kouji)" userId="21e276b0-bc71-4b2d-8d41-d765123172f5" providerId="ADAL" clId="{99994BFC-78AF-433D-8D10-2333247304A7}" dt="2023-09-14T08:52:11.724" v="9" actId="6549"/>
          <ac:spMkLst>
            <pc:docMk/>
            <pc:sldMk cId="1458853925" sldId="527"/>
            <ac:spMk id="32" creationId="{00000000-0000-0000-0000-000000000000}"/>
          </ac:spMkLst>
        </pc:spChg>
        <pc:spChg chg="mod">
          <ac:chgData name="堀 幸司(hori-kouji)" userId="21e276b0-bc71-4b2d-8d41-d765123172f5" providerId="ADAL" clId="{99994BFC-78AF-433D-8D10-2333247304A7}" dt="2023-09-14T08:51:29.191" v="4" actId="1036"/>
          <ac:spMkLst>
            <pc:docMk/>
            <pc:sldMk cId="1458853925" sldId="527"/>
            <ac:spMk id="90" creationId="{5254E2CE-6CD8-8C56-06ED-7C2A2236EB88}"/>
          </ac:spMkLst>
        </pc:spChg>
        <pc:spChg chg="mod">
          <ac:chgData name="堀 幸司(hori-kouji)" userId="21e276b0-bc71-4b2d-8d41-d765123172f5" providerId="ADAL" clId="{99994BFC-78AF-433D-8D10-2333247304A7}" dt="2023-09-14T08:51:35.689" v="5" actId="14100"/>
          <ac:spMkLst>
            <pc:docMk/>
            <pc:sldMk cId="1458853925" sldId="527"/>
            <ac:spMk id="91" creationId="{5C78D81E-D2F3-3E90-2E13-0A560753FB72}"/>
          </ac:spMkLst>
        </pc:spChg>
        <pc:spChg chg="mod">
          <ac:chgData name="堀 幸司(hori-kouji)" userId="21e276b0-bc71-4b2d-8d41-d765123172f5" providerId="ADAL" clId="{99994BFC-78AF-433D-8D10-2333247304A7}" dt="2023-09-14T08:47:06.044" v="2" actId="207"/>
          <ac:spMkLst>
            <pc:docMk/>
            <pc:sldMk cId="1458853925" sldId="527"/>
            <ac:spMk id="92" creationId="{1B4584B8-877F-B845-4F2C-5FC439B3874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04" tIns="46102" rIns="92204" bIns="46102" rtlCol="0"/>
          <a:lstStyle>
            <a:lvl1pPr algn="l">
              <a:defRPr sz="1200"/>
            </a:lvl1pPr>
          </a:lstStyle>
          <a:p>
            <a:r>
              <a:rPr kumimoji="1" lang="ja-JP" altLang="en-US"/>
              <a:t>機密性</a:t>
            </a:r>
            <a:r>
              <a:rPr kumimoji="1" lang="en-US" altLang="ja-JP"/>
              <a:t>2</a:t>
            </a:r>
            <a:r>
              <a:rPr kumimoji="1" lang="ja-JP" altLang="en-US"/>
              <a:t>完全性</a:t>
            </a:r>
            <a:r>
              <a:rPr kumimoji="1" lang="en-US" altLang="ja-JP"/>
              <a:t>2</a:t>
            </a:r>
            <a:r>
              <a:rPr kumimoji="1" lang="ja-JP" altLang="en-US"/>
              <a:t>可用性</a:t>
            </a:r>
            <a:r>
              <a:rPr kumimoji="1" lang="en-US" altLang="ja-JP"/>
              <a:t>2</a:t>
            </a:r>
            <a:r>
              <a:rPr kumimoji="1" lang="ja-JP" altLang="en-US"/>
              <a:t>（国民年金部）</a:t>
            </a:r>
          </a:p>
        </p:txBody>
      </p:sp>
      <p:sp>
        <p:nvSpPr>
          <p:cNvPr id="3" name="日付プレースホルダー 2"/>
          <p:cNvSpPr>
            <a:spLocks noGrp="1"/>
          </p:cNvSpPr>
          <p:nvPr>
            <p:ph type="dt" sz="quarter" idx="1"/>
          </p:nvPr>
        </p:nvSpPr>
        <p:spPr>
          <a:xfrm>
            <a:off x="3855841" y="0"/>
            <a:ext cx="2949787" cy="496967"/>
          </a:xfrm>
          <a:prstGeom prst="rect">
            <a:avLst/>
          </a:prstGeom>
        </p:spPr>
        <p:txBody>
          <a:bodyPr vert="horz" lIns="92204" tIns="46102" rIns="92204" bIns="46102" rtlCol="0"/>
          <a:lstStyle>
            <a:lvl1pPr algn="r">
              <a:defRPr sz="1200"/>
            </a:lvl1pPr>
          </a:lstStyle>
          <a:p>
            <a:fld id="{72144D8A-69A4-47E8-8D1B-227C8BC55F09}" type="datetimeFigureOut">
              <a:rPr kumimoji="1" lang="ja-JP" altLang="en-US" smtClean="0"/>
              <a:t>2024/11/18</a:t>
            </a:fld>
            <a:endParaRPr kumimoji="1" lang="ja-JP" altLang="en-US"/>
          </a:p>
        </p:txBody>
      </p:sp>
      <p:sp>
        <p:nvSpPr>
          <p:cNvPr id="4" name="フッター プレースホルダー 3"/>
          <p:cNvSpPr>
            <a:spLocks noGrp="1"/>
          </p:cNvSpPr>
          <p:nvPr>
            <p:ph type="ftr" sz="quarter" idx="2"/>
          </p:nvPr>
        </p:nvSpPr>
        <p:spPr>
          <a:xfrm>
            <a:off x="2" y="9440649"/>
            <a:ext cx="2949787" cy="496967"/>
          </a:xfrm>
          <a:prstGeom prst="rect">
            <a:avLst/>
          </a:prstGeom>
        </p:spPr>
        <p:txBody>
          <a:bodyPr vert="horz" lIns="92204" tIns="46102" rIns="92204" bIns="461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1" y="9440649"/>
            <a:ext cx="2949787" cy="496967"/>
          </a:xfrm>
          <a:prstGeom prst="rect">
            <a:avLst/>
          </a:prstGeom>
        </p:spPr>
        <p:txBody>
          <a:bodyPr vert="horz" lIns="92204" tIns="46102" rIns="92204" bIns="46102" rtlCol="0" anchor="b"/>
          <a:lstStyle>
            <a:lvl1pPr algn="r">
              <a:defRPr sz="1200"/>
            </a:lvl1pPr>
          </a:lstStyle>
          <a:p>
            <a:fld id="{A8D5DBFD-020F-4F1A-9869-41ADFD5BE9CD}" type="slidenum">
              <a:rPr kumimoji="1" lang="ja-JP" altLang="en-US" smtClean="0"/>
              <a:t>‹#›</a:t>
            </a:fld>
            <a:endParaRPr kumimoji="1" lang="ja-JP" altLang="en-US"/>
          </a:p>
        </p:txBody>
      </p:sp>
    </p:spTree>
    <p:extLst>
      <p:ext uri="{BB962C8B-B14F-4D97-AF65-F5344CB8AC3E}">
        <p14:creationId xmlns:p14="http://schemas.microsoft.com/office/powerpoint/2010/main" val="265210540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04" tIns="46102" rIns="92204" bIns="46102" rtlCol="0"/>
          <a:lstStyle>
            <a:lvl1pPr algn="l">
              <a:defRPr sz="1200"/>
            </a:lvl1pPr>
          </a:lstStyle>
          <a:p>
            <a:r>
              <a:rPr kumimoji="1" lang="ja-JP" altLang="en-US"/>
              <a:t>機密性</a:t>
            </a:r>
            <a:r>
              <a:rPr kumimoji="1" lang="en-US" altLang="ja-JP"/>
              <a:t>2</a:t>
            </a:r>
            <a:r>
              <a:rPr kumimoji="1" lang="ja-JP" altLang="en-US"/>
              <a:t>完全性</a:t>
            </a:r>
            <a:r>
              <a:rPr kumimoji="1" lang="en-US" altLang="ja-JP"/>
              <a:t>2</a:t>
            </a:r>
            <a:r>
              <a:rPr kumimoji="1" lang="ja-JP" altLang="en-US"/>
              <a:t>可用性</a:t>
            </a:r>
            <a:r>
              <a:rPr kumimoji="1" lang="en-US" altLang="ja-JP"/>
              <a:t>2</a:t>
            </a:r>
            <a:r>
              <a:rPr kumimoji="1" lang="ja-JP" altLang="en-US"/>
              <a:t>（国民年金部）</a:t>
            </a:r>
          </a:p>
        </p:txBody>
      </p:sp>
      <p:sp>
        <p:nvSpPr>
          <p:cNvPr id="3" name="日付プレースホルダー 2"/>
          <p:cNvSpPr>
            <a:spLocks noGrp="1"/>
          </p:cNvSpPr>
          <p:nvPr>
            <p:ph type="dt" idx="1"/>
          </p:nvPr>
        </p:nvSpPr>
        <p:spPr>
          <a:xfrm>
            <a:off x="3855841" y="0"/>
            <a:ext cx="2949787" cy="496967"/>
          </a:xfrm>
          <a:prstGeom prst="rect">
            <a:avLst/>
          </a:prstGeom>
        </p:spPr>
        <p:txBody>
          <a:bodyPr vert="horz" lIns="92204" tIns="46102" rIns="92204" bIns="46102" rtlCol="0"/>
          <a:lstStyle>
            <a:lvl1pPr algn="r">
              <a:defRPr sz="1200"/>
            </a:lvl1pPr>
          </a:lstStyle>
          <a:p>
            <a:fld id="{CE53B9D8-DA5B-448C-9D67-F00476BC7359}"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04" tIns="46102" rIns="92204" bIns="46102"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04" tIns="46102" rIns="92204" bIns="461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2204" tIns="46102" rIns="92204" bIns="461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2204" tIns="46102" rIns="92204" bIns="46102" rtlCol="0" anchor="b"/>
          <a:lstStyle>
            <a:lvl1pPr algn="r">
              <a:defRPr sz="1200"/>
            </a:lvl1pPr>
          </a:lstStyle>
          <a:p>
            <a:fld id="{947F3479-ED16-4BA1-8510-880067700C05}" type="slidenum">
              <a:rPr kumimoji="1" lang="ja-JP" altLang="en-US" smtClean="0"/>
              <a:t>‹#›</a:t>
            </a:fld>
            <a:endParaRPr kumimoji="1" lang="ja-JP" altLang="en-US"/>
          </a:p>
        </p:txBody>
      </p:sp>
    </p:spTree>
    <p:extLst>
      <p:ext uri="{BB962C8B-B14F-4D97-AF65-F5344CB8AC3E}">
        <p14:creationId xmlns:p14="http://schemas.microsoft.com/office/powerpoint/2010/main" val="366804822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6D6BEA-48DF-40B9-B93F-BF71E89F39B2}" type="datetime1">
              <a:rPr kumimoji="1" lang="ja-JP" altLang="en-US" smtClean="0"/>
              <a:t>2024/11/18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86052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8BF1F-8E86-45EB-B214-D5929AF07E46}" type="datetime1">
              <a:rPr kumimoji="1" lang="ja-JP" altLang="en-US" smtClean="0"/>
              <a:t>2024/11/18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424814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31217A-C2BD-422A-9B36-D03EEA08B47A}" type="datetime1">
              <a:rPr kumimoji="1" lang="ja-JP" altLang="en-US" smtClean="0"/>
              <a:t>2024/11/18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98721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A92049-2614-4978-AC08-D797FEE8A0CB}" type="datetime1">
              <a:rPr kumimoji="1" lang="ja-JP" altLang="en-US" smtClean="0"/>
              <a:t>2024/11/18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395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D76038-1A1E-43B3-979F-BF62E4365D7C}" type="datetime1">
              <a:rPr kumimoji="1" lang="ja-JP" altLang="en-US" smtClean="0"/>
              <a:t>2024/11/18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269872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3A5B4BC-B73F-4860-B205-C774DDAF0FF5}" type="datetime1">
              <a:rPr kumimoji="1" lang="ja-JP" altLang="en-US" smtClean="0"/>
              <a:t>2024/11/18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400746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9618C9-97FE-418D-9FD9-D7851E89BC47}" type="datetime1">
              <a:rPr kumimoji="1" lang="ja-JP" altLang="en-US" smtClean="0"/>
              <a:t>2024/11/18</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9" name="スライド番号プレースホルダー 8"/>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22047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47EADE1-DC8D-4017-A305-24B63DD6E4A6}" type="datetime1">
              <a:rPr kumimoji="1" lang="ja-JP" altLang="en-US" smtClean="0"/>
              <a:t>2024/11/18</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5" name="スライド番号プレースホルダー 4"/>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64981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BAFAC0-DAFD-4376-AF45-E0C4B4FEEB35}" type="datetime1">
              <a:rPr kumimoji="1" lang="ja-JP" altLang="en-US" smtClean="0"/>
              <a:t>2024/11/18</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4" name="スライド番号プレースホルダー 3"/>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31190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40AA3C-3D17-4101-A4AF-9288A6BD5DBD}" type="datetime1">
              <a:rPr kumimoji="1" lang="ja-JP" altLang="en-US" smtClean="0"/>
              <a:t>2024/11/18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37159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8DD40A-44DA-4C21-B36F-E94B628C2B99}" type="datetime1">
              <a:rPr kumimoji="1" lang="ja-JP" altLang="en-US" smtClean="0"/>
              <a:t>2024/11/18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78332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E61F2E0D-7A9C-4427-8B79-3DCDAA8B6D8A}" type="datetime1">
              <a:rPr kumimoji="1" lang="ja-JP" altLang="en-US" smtClean="0"/>
              <a:t>2024/11/18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81680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156" userDrawn="1">
          <p15:clr>
            <a:srgbClr val="F26B43"/>
          </p15:clr>
        </p15:guide>
        <p15:guide id="4" orient="horz" pos="172" userDrawn="1">
          <p15:clr>
            <a:srgbClr val="F26B43"/>
          </p15:clr>
        </p15:guide>
        <p15:guide id="5" orient="horz" pos="6068" userDrawn="1">
          <p15:clr>
            <a:srgbClr val="F26B43"/>
          </p15:clr>
        </p15:guide>
        <p15:guide id="6" orient="horz" pos="126" userDrawn="1">
          <p15:clr>
            <a:srgbClr val="F26B43"/>
          </p15:clr>
        </p15:guide>
        <p15:guide id="7" pos="1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2" name="四角形: 角を丸くする 91">
            <a:extLst>
              <a:ext uri="{FF2B5EF4-FFF2-40B4-BE49-F238E27FC236}">
                <a16:creationId xmlns:a16="http://schemas.microsoft.com/office/drawing/2014/main" id="{1B4584B8-877F-B845-4F2C-5FC439B38748}"/>
              </a:ext>
            </a:extLst>
          </p:cNvPr>
          <p:cNvSpPr/>
          <p:nvPr/>
        </p:nvSpPr>
        <p:spPr>
          <a:xfrm>
            <a:off x="224010" y="214580"/>
            <a:ext cx="6361778" cy="11434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800" b="1" dirty="0">
                <a:solidFill>
                  <a:srgbClr val="E74356"/>
                </a:solidFill>
                <a:latin typeface="+mn-ea"/>
              </a:rPr>
              <a:t>産前産後期間相当分（</a:t>
            </a:r>
            <a:r>
              <a:rPr kumimoji="1" lang="ja-JP" altLang="en-US" sz="2800" b="1" dirty="0" smtClean="0">
                <a:solidFill>
                  <a:srgbClr val="E74356"/>
                </a:solidFill>
                <a:latin typeface="+mn-ea"/>
              </a:rPr>
              <a:t>４か月分</a:t>
            </a:r>
            <a:r>
              <a:rPr kumimoji="1" lang="ja-JP" altLang="en-US" sz="2800" b="1" dirty="0">
                <a:solidFill>
                  <a:srgbClr val="E74356"/>
                </a:solidFill>
                <a:latin typeface="+mn-ea"/>
              </a:rPr>
              <a:t>）の</a:t>
            </a:r>
            <a:endParaRPr kumimoji="1" lang="en-US" altLang="ja-JP" sz="2800" b="1" dirty="0">
              <a:solidFill>
                <a:srgbClr val="E74356"/>
              </a:solidFill>
              <a:latin typeface="+mn-ea"/>
            </a:endParaRPr>
          </a:p>
          <a:p>
            <a:pPr algn="dist"/>
            <a:r>
              <a:rPr kumimoji="1" lang="ja-JP" altLang="en-US" sz="2800" b="1" dirty="0">
                <a:solidFill>
                  <a:srgbClr val="E74356"/>
                </a:solidFill>
                <a:latin typeface="+mn-ea"/>
              </a:rPr>
              <a:t>国民健康保険料</a:t>
            </a:r>
            <a:r>
              <a:rPr kumimoji="1" lang="ja-JP" altLang="en-US" sz="2800" b="1" dirty="0" smtClean="0">
                <a:solidFill>
                  <a:srgbClr val="E74356"/>
                </a:solidFill>
                <a:latin typeface="+mn-ea"/>
              </a:rPr>
              <a:t>が</a:t>
            </a:r>
            <a:r>
              <a:rPr lang="ja-JP" altLang="en-US" sz="2800" b="1" dirty="0">
                <a:solidFill>
                  <a:srgbClr val="E74356"/>
                </a:solidFill>
                <a:latin typeface="+mn-ea"/>
              </a:rPr>
              <a:t>減額</a:t>
            </a:r>
            <a:r>
              <a:rPr kumimoji="1" lang="ja-JP" altLang="en-US" sz="2800" b="1" dirty="0" smtClean="0">
                <a:solidFill>
                  <a:srgbClr val="E74356"/>
                </a:solidFill>
                <a:latin typeface="+mn-ea"/>
              </a:rPr>
              <a:t>されます</a:t>
            </a:r>
            <a:r>
              <a:rPr kumimoji="1" lang="ja-JP" altLang="en-US" sz="2800" b="1" dirty="0">
                <a:solidFill>
                  <a:srgbClr val="E74356"/>
                </a:solidFill>
                <a:latin typeface="+mn-ea"/>
              </a:rPr>
              <a:t>！</a:t>
            </a:r>
          </a:p>
        </p:txBody>
      </p:sp>
      <p:sp>
        <p:nvSpPr>
          <p:cNvPr id="8" name="角丸四角形 7"/>
          <p:cNvSpPr/>
          <p:nvPr/>
        </p:nvSpPr>
        <p:spPr>
          <a:xfrm>
            <a:off x="224010" y="1623000"/>
            <a:ext cx="6361778" cy="8009999"/>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dirty="0">
              <a:solidFill>
                <a:schemeClr val="accent6">
                  <a:lumMod val="20000"/>
                  <a:lumOff val="80000"/>
                </a:schemeClr>
              </a:solidFill>
              <a:latin typeface="游ゴシック" panose="020B0400000000000000" pitchFamily="50" charset="-128"/>
              <a:ea typeface="游ゴシック" panose="020B0400000000000000" pitchFamily="50" charset="-128"/>
            </a:endParaRPr>
          </a:p>
        </p:txBody>
      </p:sp>
      <p:sp>
        <p:nvSpPr>
          <p:cNvPr id="32" name="テキスト ボックス 31"/>
          <p:cNvSpPr txBox="1"/>
          <p:nvPr/>
        </p:nvSpPr>
        <p:spPr>
          <a:xfrm>
            <a:off x="385522" y="7563000"/>
            <a:ext cx="6160416" cy="867930"/>
          </a:xfrm>
          <a:prstGeom prst="rect">
            <a:avLst/>
          </a:prstGeom>
          <a:noFill/>
          <a:ln>
            <a:noFill/>
            <a:prstDash val="sysDot"/>
          </a:ln>
        </p:spPr>
        <p:txBody>
          <a:bodyPr wrap="square" lIns="0" rtlCol="0">
            <a:spAutoFit/>
          </a:bodyPr>
          <a:lstStyle/>
          <a:p>
            <a:pPr algn="just">
              <a:lnSpc>
                <a:spcPct val="120000"/>
              </a:lnSpc>
            </a:pPr>
            <a:r>
              <a:rPr lang="ja-JP" altLang="en-US" sz="1050" b="1" dirty="0">
                <a:latin typeface="游ゴシック" panose="020B0400000000000000" pitchFamily="50" charset="-128"/>
                <a:ea typeface="游ゴシック" panose="020B0400000000000000" pitchFamily="50" charset="-128"/>
              </a:rPr>
              <a:t>❶ 産前</a:t>
            </a:r>
            <a:r>
              <a:rPr lang="ja-JP" altLang="en-US" sz="1050" b="1" dirty="0" smtClean="0">
                <a:latin typeface="游ゴシック" panose="020B0400000000000000" pitchFamily="50" charset="-128"/>
                <a:ea typeface="游ゴシック" panose="020B0400000000000000" pitchFamily="50" charset="-128"/>
              </a:rPr>
              <a:t>産後期間に係る保険料減額届出書</a:t>
            </a:r>
            <a:endParaRPr lang="en-US" altLang="ja-JP" sz="1050" b="1" dirty="0" smtClean="0">
              <a:latin typeface="游ゴシック" panose="020B0400000000000000" pitchFamily="50" charset="-128"/>
              <a:ea typeface="游ゴシック" panose="020B0400000000000000" pitchFamily="50" charset="-128"/>
            </a:endParaRPr>
          </a:p>
          <a:p>
            <a:pPr algn="just">
              <a:lnSpc>
                <a:spcPct val="120000"/>
              </a:lnSpc>
            </a:pPr>
            <a:r>
              <a:rPr lang="ja-JP" altLang="en-US" sz="1050" b="1" dirty="0" smtClean="0">
                <a:latin typeface="游ゴシック" panose="020B0400000000000000" pitchFamily="50" charset="-128"/>
                <a:ea typeface="游ゴシック" panose="020B0400000000000000" pitchFamily="50" charset="-128"/>
              </a:rPr>
              <a:t>❷ 届出書添付書類（例：母子健康手帳など）</a:t>
            </a:r>
            <a:endParaRPr lang="en-US" altLang="ja-JP" sz="1050" b="1" dirty="0">
              <a:latin typeface="游ゴシック" panose="020B0400000000000000" pitchFamily="50" charset="-128"/>
              <a:ea typeface="游ゴシック" panose="020B0400000000000000" pitchFamily="50" charset="-128"/>
            </a:endParaRPr>
          </a:p>
          <a:p>
            <a:pPr algn="just">
              <a:lnSpc>
                <a:spcPct val="120000"/>
              </a:lnSpc>
            </a:pPr>
            <a:r>
              <a:rPr lang="ja-JP" altLang="en-US" sz="1050" b="1" dirty="0">
                <a:latin typeface="游ゴシック" panose="020B0400000000000000" pitchFamily="50" charset="-128"/>
                <a:ea typeface="游ゴシック" panose="020B0400000000000000" pitchFamily="50" charset="-128"/>
              </a:rPr>
              <a:t>❸</a:t>
            </a:r>
            <a:r>
              <a:rPr lang="en-US" altLang="ja-JP" sz="1050" b="1" dirty="0" smtClean="0">
                <a:latin typeface="游ゴシック" panose="020B0400000000000000" pitchFamily="50" charset="-128"/>
                <a:ea typeface="游ゴシック" panose="020B0400000000000000" pitchFamily="50" charset="-128"/>
              </a:rPr>
              <a:t> </a:t>
            </a:r>
            <a:r>
              <a:rPr lang="ja-JP" altLang="en-US" sz="1050" b="1" dirty="0">
                <a:latin typeface="游ゴシック" panose="020B0400000000000000" pitchFamily="50" charset="-128"/>
                <a:ea typeface="游ゴシック" panose="020B0400000000000000" pitchFamily="50" charset="-128"/>
              </a:rPr>
              <a:t>本人確認</a:t>
            </a:r>
            <a:r>
              <a:rPr lang="ja-JP" altLang="en-US" sz="1050" b="1" dirty="0" smtClean="0">
                <a:latin typeface="游ゴシック" panose="020B0400000000000000" pitchFamily="50" charset="-128"/>
                <a:ea typeface="游ゴシック" panose="020B0400000000000000" pitchFamily="50" charset="-128"/>
              </a:rPr>
              <a:t>書類（例：</a:t>
            </a:r>
            <a:r>
              <a:rPr lang="ja-JP" altLang="en-US" sz="1050" b="1" dirty="0">
                <a:latin typeface="游ゴシック" panose="020B0400000000000000" pitchFamily="50" charset="-128"/>
                <a:ea typeface="游ゴシック" panose="020B0400000000000000" pitchFamily="50" charset="-128"/>
              </a:rPr>
              <a:t>資格確認書また</a:t>
            </a:r>
            <a:r>
              <a:rPr lang="ja-JP" altLang="en-US" sz="1050" b="1" dirty="0" smtClean="0">
                <a:latin typeface="游ゴシック" panose="020B0400000000000000" pitchFamily="50" charset="-128"/>
                <a:ea typeface="游ゴシック" panose="020B0400000000000000" pitchFamily="50" charset="-128"/>
              </a:rPr>
              <a:t>は有効</a:t>
            </a:r>
            <a:r>
              <a:rPr lang="ja-JP" altLang="en-US" sz="1050" b="1" dirty="0" smtClean="0">
                <a:latin typeface="游ゴシック" panose="020B0400000000000000" pitchFamily="50" charset="-128"/>
                <a:ea typeface="游ゴシック" panose="020B0400000000000000" pitchFamily="50" charset="-128"/>
              </a:rPr>
              <a:t>な</a:t>
            </a:r>
            <a:r>
              <a:rPr lang="ja-JP" altLang="en-US" sz="1050" b="1" dirty="0">
                <a:latin typeface="游ゴシック" panose="020B0400000000000000" pitchFamily="50" charset="-128"/>
                <a:ea typeface="游ゴシック" panose="020B0400000000000000" pitchFamily="50" charset="-128"/>
              </a:rPr>
              <a:t>保険</a:t>
            </a:r>
            <a:r>
              <a:rPr lang="ja-JP" altLang="en-US" sz="1050" b="1" dirty="0" smtClean="0">
                <a:latin typeface="游ゴシック" panose="020B0400000000000000" pitchFamily="50" charset="-128"/>
                <a:ea typeface="游ゴシック" panose="020B0400000000000000" pitchFamily="50" charset="-128"/>
              </a:rPr>
              <a:t>証</a:t>
            </a:r>
            <a:r>
              <a:rPr lang="ja-JP" altLang="en-US" sz="1050" b="1" dirty="0" smtClean="0">
                <a:latin typeface="游ゴシック" panose="020B0400000000000000" pitchFamily="50" charset="-128"/>
                <a:ea typeface="游ゴシック" panose="020B0400000000000000" pitchFamily="50" charset="-128"/>
              </a:rPr>
              <a:t>、マイナンバーカード</a:t>
            </a:r>
            <a:r>
              <a:rPr lang="ja-JP" altLang="en-US" sz="1050" b="1" dirty="0" smtClean="0">
                <a:latin typeface="游ゴシック" panose="020B0400000000000000" pitchFamily="50" charset="-128"/>
                <a:ea typeface="游ゴシック" panose="020B0400000000000000" pitchFamily="50" charset="-128"/>
              </a:rPr>
              <a:t>、 </a:t>
            </a:r>
            <a:r>
              <a:rPr lang="ja-JP" altLang="en-US" sz="1050" b="1" dirty="0" smtClean="0">
                <a:latin typeface="游ゴシック" panose="020B0400000000000000" pitchFamily="50" charset="-128"/>
                <a:ea typeface="游ゴシック" panose="020B0400000000000000" pitchFamily="50" charset="-128"/>
              </a:rPr>
              <a:t>運転免許証、</a:t>
            </a:r>
            <a:r>
              <a:rPr lang="ja-JP" altLang="en-US" sz="1050" b="1" dirty="0" smtClean="0">
                <a:latin typeface="游ゴシック" panose="020B0400000000000000" pitchFamily="50" charset="-128"/>
                <a:ea typeface="游ゴシック" panose="020B0400000000000000" pitchFamily="50" charset="-128"/>
              </a:rPr>
              <a:t>在留   </a:t>
            </a:r>
            <a:endParaRPr lang="en-US" altLang="ja-JP" sz="1050" b="1" dirty="0" smtClean="0">
              <a:latin typeface="游ゴシック" panose="020B0400000000000000" pitchFamily="50" charset="-128"/>
              <a:ea typeface="游ゴシック" panose="020B0400000000000000" pitchFamily="50" charset="-128"/>
            </a:endParaRPr>
          </a:p>
          <a:p>
            <a:pPr algn="just">
              <a:lnSpc>
                <a:spcPct val="120000"/>
              </a:lnSpc>
            </a:pPr>
            <a:r>
              <a:rPr lang="en-US" altLang="ja-JP" sz="1050" b="1" dirty="0">
                <a:latin typeface="游ゴシック" panose="020B0400000000000000" pitchFamily="50" charset="-128"/>
                <a:ea typeface="游ゴシック" panose="020B0400000000000000" pitchFamily="50" charset="-128"/>
              </a:rPr>
              <a:t> </a:t>
            </a:r>
            <a:r>
              <a:rPr lang="en-US" altLang="ja-JP" sz="1050" b="1" dirty="0" smtClean="0">
                <a:latin typeface="游ゴシック" panose="020B0400000000000000" pitchFamily="50" charset="-128"/>
                <a:ea typeface="游ゴシック" panose="020B0400000000000000" pitchFamily="50" charset="-128"/>
              </a:rPr>
              <a:t>                            </a:t>
            </a:r>
            <a:r>
              <a:rPr lang="ja-JP" altLang="en-US" sz="1050" b="1" dirty="0" smtClean="0">
                <a:latin typeface="游ゴシック" panose="020B0400000000000000" pitchFamily="50" charset="-128"/>
                <a:ea typeface="游ゴシック" panose="020B0400000000000000" pitchFamily="50" charset="-128"/>
              </a:rPr>
              <a:t>カード</a:t>
            </a:r>
            <a:r>
              <a:rPr lang="ja-JP" altLang="en-US" sz="1050" b="1" dirty="0" smtClean="0">
                <a:latin typeface="游ゴシック" panose="020B0400000000000000" pitchFamily="50" charset="-128"/>
                <a:ea typeface="游ゴシック" panose="020B0400000000000000" pitchFamily="50" charset="-128"/>
              </a:rPr>
              <a:t>など</a:t>
            </a:r>
            <a:r>
              <a:rPr lang="ja-JP" altLang="en-US" sz="1050" b="1" dirty="0" smtClean="0">
                <a:latin typeface="游ゴシック" panose="020B0400000000000000" pitchFamily="50" charset="-128"/>
                <a:ea typeface="游ゴシック" panose="020B0400000000000000" pitchFamily="50" charset="-128"/>
              </a:rPr>
              <a:t>）  </a:t>
            </a:r>
            <a:endParaRPr lang="en-US" altLang="ja-JP" sz="1000" dirty="0">
              <a:latin typeface="游ゴシック" panose="020B0400000000000000" pitchFamily="50" charset="-128"/>
              <a:ea typeface="游ゴシック" panose="020B0400000000000000" pitchFamily="50" charset="-128"/>
            </a:endParaRPr>
          </a:p>
        </p:txBody>
      </p:sp>
      <p:sp>
        <p:nvSpPr>
          <p:cNvPr id="47" name="テキスト ボックス 46">
            <a:extLst>
              <a:ext uri="{FF2B5EF4-FFF2-40B4-BE49-F238E27FC236}">
                <a16:creationId xmlns:a16="http://schemas.microsoft.com/office/drawing/2014/main" id="{325523ED-4F8E-574D-85DA-EE9CFEBA492C}"/>
              </a:ext>
            </a:extLst>
          </p:cNvPr>
          <p:cNvSpPr txBox="1"/>
          <p:nvPr/>
        </p:nvSpPr>
        <p:spPr>
          <a:xfrm>
            <a:off x="277517" y="1787161"/>
            <a:ext cx="6048329"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対象となる方・受付期間</a:t>
            </a:r>
          </a:p>
        </p:txBody>
      </p:sp>
      <p:sp>
        <p:nvSpPr>
          <p:cNvPr id="48" name="テキスト ボックス 47">
            <a:extLst>
              <a:ext uri="{FF2B5EF4-FFF2-40B4-BE49-F238E27FC236}">
                <a16:creationId xmlns:a16="http://schemas.microsoft.com/office/drawing/2014/main" id="{DB2A906A-F943-AE4A-BC30-6BAA8A85D11C}"/>
              </a:ext>
            </a:extLst>
          </p:cNvPr>
          <p:cNvSpPr txBox="1"/>
          <p:nvPr/>
        </p:nvSpPr>
        <p:spPr>
          <a:xfrm>
            <a:off x="385523" y="2174923"/>
            <a:ext cx="5940658" cy="620939"/>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令和５年</a:t>
            </a:r>
            <a:r>
              <a:rPr lang="en-US" altLang="ja-JP" sz="1050" b="1" dirty="0">
                <a:latin typeface="游ゴシック" panose="020B0400000000000000" pitchFamily="50" charset="-128"/>
                <a:ea typeface="游ゴシック" panose="020B0400000000000000" pitchFamily="50" charset="-128"/>
              </a:rPr>
              <a:t>11</a:t>
            </a:r>
            <a:r>
              <a:rPr lang="ja-JP" altLang="en-US" sz="1050" b="1" dirty="0">
                <a:latin typeface="游ゴシック" panose="020B0400000000000000" pitchFamily="50" charset="-128"/>
                <a:ea typeface="游ゴシック" panose="020B0400000000000000" pitchFamily="50" charset="-128"/>
              </a:rPr>
              <a:t>月１日以降に</a:t>
            </a:r>
            <a:r>
              <a:rPr lang="ja-JP" altLang="en-US" sz="1050" b="1" dirty="0" smtClean="0">
                <a:latin typeface="游ゴシック" panose="020B0400000000000000" pitchFamily="50" charset="-128"/>
                <a:ea typeface="游ゴシック" panose="020B0400000000000000" pitchFamily="50" charset="-128"/>
              </a:rPr>
              <a:t>出産された国民健康保険被</a:t>
            </a:r>
            <a:r>
              <a:rPr lang="ja-JP" altLang="en-US" sz="1050" b="1" dirty="0">
                <a:latin typeface="游ゴシック" panose="020B0400000000000000" pitchFamily="50" charset="-128"/>
                <a:ea typeface="游ゴシック" panose="020B0400000000000000" pitchFamily="50" charset="-128"/>
              </a:rPr>
              <a:t>保険者の方が対象です。</a:t>
            </a:r>
            <a:endParaRPr lang="en-US" altLang="ja-JP" sz="1050" b="1" dirty="0">
              <a:latin typeface="游ゴシック" panose="020B0400000000000000" pitchFamily="50" charset="-128"/>
              <a:ea typeface="游ゴシック" panose="020B0400000000000000" pitchFamily="50" charset="-128"/>
            </a:endParaRPr>
          </a:p>
          <a:p>
            <a:pPr indent="85725">
              <a:lnSpc>
                <a:spcPct val="120000"/>
              </a:lnSpc>
            </a:pPr>
            <a:r>
              <a:rPr lang="ja-JP" altLang="en-US" sz="8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妊娠</a:t>
            </a:r>
            <a:r>
              <a:rPr lang="en-US" altLang="ja-JP" sz="1000" dirty="0">
                <a:latin typeface="游ゴシック" panose="020B0400000000000000" pitchFamily="50" charset="-128"/>
                <a:ea typeface="游ゴシック" panose="020B0400000000000000" pitchFamily="50" charset="-128"/>
              </a:rPr>
              <a:t>85</a:t>
            </a:r>
            <a:r>
              <a:rPr lang="ja-JP" altLang="en-US" sz="1000" dirty="0">
                <a:latin typeface="游ゴシック" panose="020B0400000000000000" pitchFamily="50" charset="-128"/>
                <a:ea typeface="游ゴシック" panose="020B0400000000000000" pitchFamily="50" charset="-128"/>
              </a:rPr>
              <a:t>日（</a:t>
            </a:r>
            <a:r>
              <a:rPr lang="ja-JP" altLang="en-US" sz="1000" dirty="0" smtClean="0">
                <a:latin typeface="游ゴシック" panose="020B0400000000000000" pitchFamily="50" charset="-128"/>
                <a:ea typeface="游ゴシック" panose="020B0400000000000000" pitchFamily="50" charset="-128"/>
              </a:rPr>
              <a:t>４か月</a:t>
            </a:r>
            <a:r>
              <a:rPr lang="ja-JP" altLang="en-US" sz="1000" dirty="0">
                <a:latin typeface="游ゴシック" panose="020B0400000000000000" pitchFamily="50" charset="-128"/>
                <a:ea typeface="游ゴシック" panose="020B0400000000000000" pitchFamily="50" charset="-128"/>
              </a:rPr>
              <a:t>）以上の出産が対象です（死産、流産、早産及び人工妊娠中絶の場合も含みます）。</a:t>
            </a:r>
          </a:p>
          <a:p>
            <a:pPr marL="171450" indent="-171450">
              <a:lnSpc>
                <a:spcPct val="15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出産予定日の</a:t>
            </a:r>
            <a:r>
              <a:rPr lang="ja-JP" altLang="en-US" sz="1050" b="1" dirty="0" smtClean="0">
                <a:latin typeface="游ゴシック" panose="020B0400000000000000" pitchFamily="50" charset="-128"/>
                <a:ea typeface="游ゴシック" panose="020B0400000000000000" pitchFamily="50" charset="-128"/>
              </a:rPr>
              <a:t>６か月前</a:t>
            </a:r>
            <a:r>
              <a:rPr lang="ja-JP" altLang="en-US" sz="1050" b="1" dirty="0">
                <a:latin typeface="游ゴシック" panose="020B0400000000000000" pitchFamily="50" charset="-128"/>
                <a:ea typeface="游ゴシック" panose="020B0400000000000000" pitchFamily="50" charset="-128"/>
              </a:rPr>
              <a:t>から届出ができます。出産後の届出も可能です。</a:t>
            </a:r>
            <a:endParaRPr lang="ja-JP" altLang="en-US" sz="1000" dirty="0">
              <a:latin typeface="游ゴシック" panose="020B0400000000000000" pitchFamily="50" charset="-128"/>
              <a:ea typeface="游ゴシック" panose="020B0400000000000000" pitchFamily="50" charset="-128"/>
            </a:endParaRPr>
          </a:p>
        </p:txBody>
      </p:sp>
      <p:sp>
        <p:nvSpPr>
          <p:cNvPr id="23" name="テキスト ボックス 22">
            <a:extLst>
              <a:ext uri="{FF2B5EF4-FFF2-40B4-BE49-F238E27FC236}">
                <a16:creationId xmlns:a16="http://schemas.microsoft.com/office/drawing/2014/main" id="{C0BF8A43-49E2-8241-9891-DCD38F85B8BF}"/>
              </a:ext>
            </a:extLst>
          </p:cNvPr>
          <p:cNvSpPr txBox="1"/>
          <p:nvPr/>
        </p:nvSpPr>
        <p:spPr>
          <a:xfrm>
            <a:off x="385521" y="6848194"/>
            <a:ext cx="6160417" cy="369332"/>
          </a:xfrm>
          <a:prstGeom prst="rect">
            <a:avLst/>
          </a:prstGeom>
          <a:noFill/>
        </p:spPr>
        <p:txBody>
          <a:bodyPr wrap="square" lIns="0" tIns="0" rIns="0" bIns="0" rtlCol="0">
            <a:spAutoFit/>
          </a:bodyPr>
          <a:lstStyle/>
          <a:p>
            <a:pPr>
              <a:lnSpc>
                <a:spcPct val="120000"/>
              </a:lnSpc>
            </a:pPr>
            <a:r>
              <a:rPr lang="ja-JP" altLang="en-US" sz="800" b="1" dirty="0" smtClean="0">
                <a:latin typeface="游ゴシック" panose="020B0400000000000000" pitchFamily="50" charset="-128"/>
                <a:ea typeface="游ゴシック" panose="020B0400000000000000" pitchFamily="50" charset="-128"/>
                <a:sym typeface="Wingdings" panose="05000000000000000000" pitchFamily="2" charset="2"/>
              </a:rPr>
              <a:t>● </a:t>
            </a:r>
            <a:r>
              <a:rPr lang="ja-JP" altLang="en-US" sz="1000" b="1" dirty="0" smtClean="0">
                <a:latin typeface="游ゴシック" panose="020B0400000000000000" pitchFamily="50" charset="-128"/>
                <a:ea typeface="游ゴシック" panose="020B0400000000000000" pitchFamily="50" charset="-128"/>
                <a:sym typeface="Wingdings" panose="05000000000000000000" pitchFamily="2" charset="2"/>
              </a:rPr>
              <a:t>保険料</a:t>
            </a:r>
            <a:r>
              <a:rPr lang="ja-JP" altLang="en-US" sz="1000" b="1" dirty="0">
                <a:latin typeface="游ゴシック" panose="020B0400000000000000" pitchFamily="50" charset="-128"/>
                <a:ea typeface="游ゴシック" panose="020B0400000000000000" pitchFamily="50" charset="-128"/>
                <a:sym typeface="Wingdings" panose="05000000000000000000" pitchFamily="2" charset="2"/>
              </a:rPr>
              <a:t>が減額された場合、 払いすぎになった保険料は還付されます</a:t>
            </a:r>
            <a:r>
              <a:rPr lang="ja-JP" altLang="en-US" sz="1000" b="1" dirty="0" smtClean="0">
                <a:latin typeface="游ゴシック" panose="020B0400000000000000" pitchFamily="50" charset="-128"/>
                <a:ea typeface="游ゴシック" panose="020B0400000000000000" pitchFamily="50" charset="-128"/>
                <a:sym typeface="Wingdings" panose="05000000000000000000" pitchFamily="2" charset="2"/>
              </a:rPr>
              <a:t>。</a:t>
            </a:r>
            <a:endParaRPr lang="en-US" altLang="ja-JP" sz="1000" b="1" dirty="0" smtClean="0">
              <a:latin typeface="游ゴシック" panose="020B0400000000000000" pitchFamily="50" charset="-128"/>
              <a:ea typeface="游ゴシック" panose="020B0400000000000000" pitchFamily="50" charset="-128"/>
              <a:sym typeface="Wingdings" panose="05000000000000000000" pitchFamily="2" charset="2"/>
            </a:endParaRPr>
          </a:p>
          <a:p>
            <a:pPr>
              <a:lnSpc>
                <a:spcPct val="120000"/>
              </a:lnSpc>
            </a:pPr>
            <a:r>
              <a:rPr lang="ja-JP" altLang="en-US" sz="800" b="1" dirty="0" smtClean="0">
                <a:latin typeface="游ゴシック" panose="020B0400000000000000" pitchFamily="50" charset="-128"/>
                <a:ea typeface="游ゴシック" panose="020B0400000000000000" pitchFamily="50" charset="-128"/>
              </a:rPr>
              <a:t>● </a:t>
            </a:r>
            <a:r>
              <a:rPr lang="ja-JP" altLang="en-US" sz="1000" b="1" dirty="0" smtClean="0">
                <a:latin typeface="游ゴシック" panose="020B0400000000000000" pitchFamily="50" charset="-128"/>
                <a:ea typeface="游ゴシック" panose="020B0400000000000000" pitchFamily="50" charset="-128"/>
              </a:rPr>
              <a:t>保険料</a:t>
            </a:r>
            <a:r>
              <a:rPr lang="ja-JP" altLang="en-US" sz="1000" b="1" dirty="0">
                <a:latin typeface="游ゴシック" panose="020B0400000000000000" pitchFamily="50" charset="-128"/>
                <a:ea typeface="游ゴシック" panose="020B0400000000000000" pitchFamily="50" charset="-128"/>
              </a:rPr>
              <a:t>が限度額に達している世帯については、軽減を適用しても保険料が変わらない場合があります。</a:t>
            </a:r>
            <a:endParaRPr lang="en-US" altLang="ja-JP" sz="1000" b="1" dirty="0">
              <a:latin typeface="游ゴシック" panose="020B0400000000000000" pitchFamily="50" charset="-128"/>
              <a:ea typeface="游ゴシック" panose="020B0400000000000000" pitchFamily="50" charset="-128"/>
            </a:endParaRPr>
          </a:p>
        </p:txBody>
      </p:sp>
      <p:sp>
        <p:nvSpPr>
          <p:cNvPr id="56" name="テキスト ボックス 55">
            <a:extLst>
              <a:ext uri="{FF2B5EF4-FFF2-40B4-BE49-F238E27FC236}">
                <a16:creationId xmlns:a16="http://schemas.microsoft.com/office/drawing/2014/main" id="{3EACDDA5-5795-104C-845A-7F720541F50F}"/>
              </a:ext>
            </a:extLst>
          </p:cNvPr>
          <p:cNvSpPr txBox="1"/>
          <p:nvPr/>
        </p:nvSpPr>
        <p:spPr>
          <a:xfrm>
            <a:off x="277174" y="7248000"/>
            <a:ext cx="6048672"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届出に必要な書類</a:t>
            </a:r>
          </a:p>
        </p:txBody>
      </p:sp>
      <p:sp>
        <p:nvSpPr>
          <p:cNvPr id="15" name="テキスト ボックス 14"/>
          <p:cNvSpPr txBox="1"/>
          <p:nvPr/>
        </p:nvSpPr>
        <p:spPr>
          <a:xfrm>
            <a:off x="277174" y="2923168"/>
            <a:ext cx="6048672"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国民健康保険料</a:t>
            </a:r>
            <a:r>
              <a:rPr lang="ja-JP" altLang="en-US" sz="1400" b="1" dirty="0" smtClean="0">
                <a:solidFill>
                  <a:schemeClr val="bg1"/>
                </a:solidFill>
                <a:latin typeface="Yu Gothic" panose="020B0400000000000000" pitchFamily="34" charset="-128"/>
                <a:ea typeface="Yu Gothic" panose="020B0400000000000000" pitchFamily="34" charset="-128"/>
              </a:rPr>
              <a:t>の</a:t>
            </a:r>
            <a:r>
              <a:rPr lang="ja-JP" altLang="en-US" sz="1400" b="1" dirty="0">
                <a:solidFill>
                  <a:schemeClr val="bg1"/>
                </a:solidFill>
                <a:latin typeface="Yu Gothic" panose="020B0400000000000000" pitchFamily="34" charset="-128"/>
                <a:ea typeface="Yu Gothic" panose="020B0400000000000000" pitchFamily="34" charset="-128"/>
              </a:rPr>
              <a:t>減額</a:t>
            </a:r>
            <a:r>
              <a:rPr lang="ja-JP" altLang="en-US" sz="1400" b="1" dirty="0" smtClean="0">
                <a:solidFill>
                  <a:schemeClr val="bg1"/>
                </a:solidFill>
                <a:latin typeface="Yu Gothic" panose="020B0400000000000000" pitchFamily="34" charset="-128"/>
                <a:ea typeface="Yu Gothic" panose="020B0400000000000000" pitchFamily="34" charset="-128"/>
              </a:rPr>
              <a:t>方法</a:t>
            </a:r>
            <a:endParaRPr lang="ja-JP" altLang="en-US" sz="1400" b="1" dirty="0">
              <a:solidFill>
                <a:schemeClr val="bg1"/>
              </a:solidFill>
              <a:latin typeface="Yu Gothic" panose="020B0400000000000000" pitchFamily="34" charset="-128"/>
              <a:ea typeface="Yu Gothic" panose="020B0400000000000000" pitchFamily="34" charset="-128"/>
            </a:endParaRPr>
          </a:p>
        </p:txBody>
      </p:sp>
      <p:sp>
        <p:nvSpPr>
          <p:cNvPr id="24" name="テキスト ボックス 23"/>
          <p:cNvSpPr txBox="1"/>
          <p:nvPr/>
        </p:nvSpPr>
        <p:spPr>
          <a:xfrm>
            <a:off x="385523" y="3326208"/>
            <a:ext cx="6048672" cy="664797"/>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200" b="1" dirty="0">
                <a:solidFill>
                  <a:srgbClr val="E74356"/>
                </a:solidFill>
                <a:latin typeface="游ゴシック" panose="020B0400000000000000" pitchFamily="50" charset="-128"/>
                <a:ea typeface="游ゴシック" panose="020B0400000000000000" pitchFamily="50" charset="-128"/>
              </a:rPr>
              <a:t>その年度</a:t>
            </a:r>
            <a:r>
              <a:rPr lang="ja-JP" altLang="en-US" sz="1200" b="1" dirty="0" smtClean="0">
                <a:solidFill>
                  <a:srgbClr val="E74356"/>
                </a:solidFill>
                <a:latin typeface="游ゴシック" panose="020B0400000000000000" pitchFamily="50" charset="-128"/>
                <a:ea typeface="游ゴシック" panose="020B0400000000000000" pitchFamily="50" charset="-128"/>
              </a:rPr>
              <a:t>に</a:t>
            </a:r>
            <a:r>
              <a:rPr lang="ja-JP" altLang="en-US" sz="1200" b="1" dirty="0">
                <a:solidFill>
                  <a:srgbClr val="E74356"/>
                </a:solidFill>
                <a:latin typeface="游ゴシック" panose="020B0400000000000000" pitchFamily="50" charset="-128"/>
                <a:ea typeface="游ゴシック" panose="020B0400000000000000" pitchFamily="50" charset="-128"/>
              </a:rPr>
              <a:t>支払う</a:t>
            </a:r>
            <a:r>
              <a:rPr lang="ja-JP" altLang="en-US" sz="1200" b="1" dirty="0" smtClean="0">
                <a:solidFill>
                  <a:srgbClr val="E74356"/>
                </a:solidFill>
                <a:latin typeface="游ゴシック" panose="020B0400000000000000" pitchFamily="50" charset="-128"/>
                <a:ea typeface="游ゴシック" panose="020B0400000000000000" pitchFamily="50" charset="-128"/>
              </a:rPr>
              <a:t>保険料</a:t>
            </a:r>
            <a:r>
              <a:rPr lang="ja-JP" altLang="en-US" sz="1200" b="1" dirty="0">
                <a:solidFill>
                  <a:srgbClr val="E74356"/>
                </a:solidFill>
                <a:latin typeface="游ゴシック" panose="020B0400000000000000" pitchFamily="50" charset="-128"/>
                <a:ea typeface="游ゴシック" panose="020B0400000000000000" pitchFamily="50" charset="-128"/>
              </a:rPr>
              <a:t>の所得割額と均等割額から、出産予定月（又は出産月）の前月から出産予定月（又は出産月）の翌々月（以下「産前産後期間」といいます。）相当分が減額されます 。</a:t>
            </a:r>
            <a:endParaRPr lang="en-US" altLang="ja-JP" sz="1200" dirty="0">
              <a:solidFill>
                <a:srgbClr val="E74356"/>
              </a:solidFill>
              <a:latin typeface="游ゴシック" panose="020B0400000000000000" pitchFamily="50" charset="-128"/>
              <a:ea typeface="游ゴシック" panose="020B0400000000000000" pitchFamily="50" charset="-128"/>
            </a:endParaRPr>
          </a:p>
        </p:txBody>
      </p:sp>
      <p:grpSp>
        <p:nvGrpSpPr>
          <p:cNvPr id="10" name="グループ化 9"/>
          <p:cNvGrpSpPr/>
          <p:nvPr/>
        </p:nvGrpSpPr>
        <p:grpSpPr>
          <a:xfrm>
            <a:off x="585228" y="4053431"/>
            <a:ext cx="5046037" cy="605365"/>
            <a:chOff x="740381" y="4586905"/>
            <a:chExt cx="5046037" cy="605365"/>
          </a:xfrm>
        </p:grpSpPr>
        <p:sp>
          <p:nvSpPr>
            <p:cNvPr id="39" name="テキスト ボックス 38">
              <a:extLst>
                <a:ext uri="{FF2B5EF4-FFF2-40B4-BE49-F238E27FC236}">
                  <a16:creationId xmlns:a16="http://schemas.microsoft.com/office/drawing/2014/main" id="{CF0D7FFF-5738-6B46-9E35-5E575C8A49D2}"/>
                </a:ext>
              </a:extLst>
            </p:cNvPr>
            <p:cNvSpPr txBox="1"/>
            <p:nvPr/>
          </p:nvSpPr>
          <p:spPr>
            <a:xfrm>
              <a:off x="1252014" y="4586905"/>
              <a:ext cx="648000" cy="123111"/>
            </a:xfrm>
            <a:prstGeom prst="rect">
              <a:avLst/>
            </a:prstGeom>
            <a:noFill/>
          </p:spPr>
          <p:txBody>
            <a:bodyPr vert="horz" wrap="square" lIns="0" tIns="0" rIns="0" bIns="0" rtlCol="0" anchor="ctr" anchorCtr="0">
              <a:spAutoFit/>
            </a:bodyPr>
            <a:lstStyle/>
            <a:p>
              <a:pPr algn="ctr"/>
              <a:r>
                <a:rPr lang="en-US" altLang="ja-JP" sz="800" dirty="0" smtClean="0">
                  <a:latin typeface="Yu Gothic Medium" panose="020B0400000000000000" pitchFamily="34" charset="-128"/>
                  <a:ea typeface="Yu Gothic Medium" panose="020B0400000000000000" pitchFamily="34" charset="-128"/>
                </a:rPr>
                <a:t>3</a:t>
              </a:r>
              <a:r>
                <a:rPr lang="ja-JP" altLang="en-US" sz="800" dirty="0">
                  <a:latin typeface="游ゴシック" panose="020B0400000000000000" pitchFamily="50" charset="-128"/>
                  <a:ea typeface="游ゴシック" panose="020B0400000000000000" pitchFamily="50" charset="-128"/>
                </a:rPr>
                <a:t>か</a:t>
              </a:r>
              <a:r>
                <a:rPr lang="ja-JP" altLang="en-US" sz="800" dirty="0" smtClean="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0" name="テキスト ボックス 39">
              <a:extLst>
                <a:ext uri="{FF2B5EF4-FFF2-40B4-BE49-F238E27FC236}">
                  <a16:creationId xmlns:a16="http://schemas.microsoft.com/office/drawing/2014/main" id="{FB8E1205-1DEB-B34D-92CB-A00D2D3A7584}"/>
                </a:ext>
              </a:extLst>
            </p:cNvPr>
            <p:cNvSpPr txBox="1"/>
            <p:nvPr/>
          </p:nvSpPr>
          <p:spPr>
            <a:xfrm>
              <a:off x="1899748" y="4586905"/>
              <a:ext cx="648000" cy="123111"/>
            </a:xfrm>
            <a:prstGeom prst="rect">
              <a:avLst/>
            </a:prstGeom>
            <a:noFill/>
          </p:spPr>
          <p:txBody>
            <a:bodyPr vert="horz" wrap="square" lIns="0" tIns="0" rIns="0" bIns="0" rtlCol="0" anchor="ctr" anchorCtr="0">
              <a:spAutoFit/>
            </a:bodyPr>
            <a:lstStyle/>
            <a:p>
              <a:pPr algn="ctr"/>
              <a:r>
                <a:rPr lang="en-US" altLang="ja-JP" sz="800" dirty="0" smtClean="0">
                  <a:latin typeface="Yu Gothic Medium" panose="020B0400000000000000" pitchFamily="34" charset="-128"/>
                  <a:ea typeface="Yu Gothic Medium" panose="020B0400000000000000" pitchFamily="34" charset="-128"/>
                </a:rPr>
                <a:t>2</a:t>
              </a:r>
              <a:r>
                <a:rPr lang="ja-JP" altLang="en-US" sz="800" dirty="0">
                  <a:latin typeface="游ゴシック" panose="020B0400000000000000" pitchFamily="50" charset="-128"/>
                  <a:ea typeface="游ゴシック" panose="020B0400000000000000" pitchFamily="50" charset="-128"/>
                </a:rPr>
                <a:t>か</a:t>
              </a:r>
              <a:r>
                <a:rPr lang="ja-JP" altLang="en-US" sz="800" dirty="0" smtClean="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1" name="テキスト ボックス 40">
              <a:extLst>
                <a:ext uri="{FF2B5EF4-FFF2-40B4-BE49-F238E27FC236}">
                  <a16:creationId xmlns:a16="http://schemas.microsoft.com/office/drawing/2014/main" id="{F1FD2505-16C3-6C42-8AE5-CDA625D040E3}"/>
                </a:ext>
              </a:extLst>
            </p:cNvPr>
            <p:cNvSpPr txBox="1"/>
            <p:nvPr/>
          </p:nvSpPr>
          <p:spPr>
            <a:xfrm>
              <a:off x="2547482" y="4586905"/>
              <a:ext cx="648000" cy="123111"/>
            </a:xfrm>
            <a:prstGeom prst="rect">
              <a:avLst/>
            </a:prstGeom>
            <a:noFill/>
          </p:spPr>
          <p:txBody>
            <a:bodyPr vert="horz" wrap="square" lIns="0" tIns="0" rIns="0" bIns="0" rtlCol="0" anchor="ctr" anchorCtr="0">
              <a:spAutoFit/>
            </a:bodyPr>
            <a:lstStyle/>
            <a:p>
              <a:pPr algn="ctr"/>
              <a:r>
                <a:rPr lang="en-US" altLang="ja-JP" sz="800" dirty="0" smtClean="0">
                  <a:latin typeface="Yu Gothic Medium" panose="020B0400000000000000" pitchFamily="34" charset="-128"/>
                  <a:ea typeface="Yu Gothic Medium" panose="020B0400000000000000" pitchFamily="34" charset="-128"/>
                </a:rPr>
                <a:t>1</a:t>
              </a:r>
              <a:r>
                <a:rPr lang="ja-JP" altLang="en-US" sz="800" dirty="0">
                  <a:latin typeface="游ゴシック" panose="020B0400000000000000" pitchFamily="50" charset="-128"/>
                  <a:ea typeface="游ゴシック" panose="020B0400000000000000" pitchFamily="50" charset="-128"/>
                </a:rPr>
                <a:t>か</a:t>
              </a:r>
              <a:r>
                <a:rPr lang="ja-JP" altLang="en-US" sz="800" dirty="0" smtClean="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3" name="テキスト ボックス 42">
              <a:extLst>
                <a:ext uri="{FF2B5EF4-FFF2-40B4-BE49-F238E27FC236}">
                  <a16:creationId xmlns:a16="http://schemas.microsoft.com/office/drawing/2014/main" id="{55628948-CF6F-464B-AC2E-6801F72A28CA}"/>
                </a:ext>
              </a:extLst>
            </p:cNvPr>
            <p:cNvSpPr txBox="1"/>
            <p:nvPr/>
          </p:nvSpPr>
          <p:spPr>
            <a:xfrm>
              <a:off x="3842950" y="4586905"/>
              <a:ext cx="648000" cy="123111"/>
            </a:xfrm>
            <a:prstGeom prst="rect">
              <a:avLst/>
            </a:prstGeom>
            <a:noFill/>
          </p:spPr>
          <p:txBody>
            <a:bodyPr vert="horz" wrap="square" lIns="0" tIns="0" rIns="0" bIns="0" rtlCol="0" anchor="ctr" anchorCtr="0">
              <a:spAutoFit/>
            </a:bodyPr>
            <a:lstStyle/>
            <a:p>
              <a:pPr algn="ctr"/>
              <a:r>
                <a:rPr lang="en-US" altLang="ja-JP" sz="800" dirty="0" smtClean="0">
                  <a:latin typeface="Yu Gothic Medium" panose="020B0400000000000000" pitchFamily="34" charset="-128"/>
                  <a:ea typeface="Yu Gothic Medium" panose="020B0400000000000000" pitchFamily="34" charset="-128"/>
                </a:rPr>
                <a:t>1</a:t>
              </a:r>
              <a:r>
                <a:rPr lang="ja-JP" altLang="en-US" sz="800" dirty="0">
                  <a:latin typeface="游ゴシック" panose="020B0400000000000000" pitchFamily="50" charset="-128"/>
                  <a:ea typeface="游ゴシック" panose="020B0400000000000000" pitchFamily="50" charset="-128"/>
                </a:rPr>
                <a:t>か</a:t>
              </a:r>
              <a:r>
                <a:rPr lang="ja-JP" altLang="en-US" sz="800" dirty="0" smtClean="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sp>
          <p:nvSpPr>
            <p:cNvPr id="45" name="テキスト ボックス 44">
              <a:extLst>
                <a:ext uri="{FF2B5EF4-FFF2-40B4-BE49-F238E27FC236}">
                  <a16:creationId xmlns:a16="http://schemas.microsoft.com/office/drawing/2014/main" id="{A2F0FA20-D098-8540-879B-BEBA3BEE207B}"/>
                </a:ext>
              </a:extLst>
            </p:cNvPr>
            <p:cNvSpPr txBox="1"/>
            <p:nvPr/>
          </p:nvSpPr>
          <p:spPr>
            <a:xfrm>
              <a:off x="4490684" y="4586905"/>
              <a:ext cx="648000" cy="123111"/>
            </a:xfrm>
            <a:prstGeom prst="rect">
              <a:avLst/>
            </a:prstGeom>
            <a:noFill/>
          </p:spPr>
          <p:txBody>
            <a:bodyPr vert="horz" wrap="square" lIns="0" tIns="0" rIns="0" bIns="0" rtlCol="0" anchor="ctr" anchorCtr="0">
              <a:spAutoFit/>
            </a:bodyPr>
            <a:lstStyle/>
            <a:p>
              <a:pPr algn="ctr"/>
              <a:r>
                <a:rPr lang="en-US" altLang="ja-JP" sz="800" dirty="0" smtClean="0">
                  <a:latin typeface="Yu Gothic Medium" panose="020B0400000000000000" pitchFamily="34" charset="-128"/>
                  <a:ea typeface="Yu Gothic Medium" panose="020B0400000000000000" pitchFamily="34" charset="-128"/>
                </a:rPr>
                <a:t>2</a:t>
              </a:r>
              <a:r>
                <a:rPr lang="ja-JP" altLang="en-US" sz="800" dirty="0">
                  <a:latin typeface="游ゴシック" panose="020B0400000000000000" pitchFamily="50" charset="-128"/>
                  <a:ea typeface="游ゴシック" panose="020B0400000000000000" pitchFamily="50" charset="-128"/>
                </a:rPr>
                <a:t>か</a:t>
              </a:r>
              <a:r>
                <a:rPr lang="ja-JP" altLang="en-US" sz="800" dirty="0" smtClean="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sp>
          <p:nvSpPr>
            <p:cNvPr id="49" name="テキスト ボックス 48">
              <a:extLst>
                <a:ext uri="{FF2B5EF4-FFF2-40B4-BE49-F238E27FC236}">
                  <a16:creationId xmlns:a16="http://schemas.microsoft.com/office/drawing/2014/main" id="{03E76878-7CBF-E741-8277-0FDB2CB74248}"/>
                </a:ext>
              </a:extLst>
            </p:cNvPr>
            <p:cNvSpPr txBox="1"/>
            <p:nvPr/>
          </p:nvSpPr>
          <p:spPr>
            <a:xfrm>
              <a:off x="5138418" y="4586905"/>
              <a:ext cx="648000" cy="123111"/>
            </a:xfrm>
            <a:prstGeom prst="rect">
              <a:avLst/>
            </a:prstGeom>
            <a:noFill/>
          </p:spPr>
          <p:txBody>
            <a:bodyPr vert="horz" wrap="square" lIns="0" tIns="0" rIns="0" bIns="0" rtlCol="0" anchor="ctr" anchorCtr="0">
              <a:spAutoFit/>
            </a:bodyPr>
            <a:lstStyle/>
            <a:p>
              <a:pPr algn="ctr"/>
              <a:r>
                <a:rPr lang="en-US" altLang="ja-JP" sz="800" dirty="0" smtClean="0">
                  <a:latin typeface="Yu Gothic Medium" panose="020B0400000000000000" pitchFamily="34" charset="-128"/>
                  <a:ea typeface="Yu Gothic Medium" panose="020B0400000000000000" pitchFamily="34" charset="-128"/>
                </a:rPr>
                <a:t>3</a:t>
              </a:r>
              <a:r>
                <a:rPr lang="ja-JP" altLang="en-US" sz="800" dirty="0" smtClean="0">
                  <a:latin typeface="Yu Gothic Medium" panose="020B0400000000000000" pitchFamily="34" charset="-128"/>
                  <a:ea typeface="Yu Gothic Medium" panose="020B0400000000000000" pitchFamily="34" charset="-128"/>
                </a:rPr>
                <a:t>か月後</a:t>
              </a:r>
              <a:endParaRPr lang="en-US" altLang="ja-JP" sz="800" dirty="0">
                <a:latin typeface="Yu Gothic Medium" panose="020B0400000000000000" pitchFamily="34" charset="-128"/>
                <a:ea typeface="Yu Gothic Medium" panose="020B0400000000000000" pitchFamily="34" charset="-128"/>
              </a:endParaRPr>
            </a:p>
          </p:txBody>
        </p:sp>
        <p:grpSp>
          <p:nvGrpSpPr>
            <p:cNvPr id="13" name="グループ化 12"/>
            <p:cNvGrpSpPr/>
            <p:nvPr/>
          </p:nvGrpSpPr>
          <p:grpSpPr>
            <a:xfrm>
              <a:off x="740381" y="4721890"/>
              <a:ext cx="5046037" cy="198000"/>
              <a:chOff x="823109" y="4721472"/>
              <a:chExt cx="5046037" cy="198000"/>
            </a:xfrm>
          </p:grpSpPr>
          <p:sp>
            <p:nvSpPr>
              <p:cNvPr id="25" name="テキスト ボックス 24">
                <a:extLst>
                  <a:ext uri="{FF2B5EF4-FFF2-40B4-BE49-F238E27FC236}">
                    <a16:creationId xmlns:a16="http://schemas.microsoft.com/office/drawing/2014/main" id="{591707ED-7667-6B4D-94A7-7C724D205669}"/>
                  </a:ext>
                </a:extLst>
              </p:cNvPr>
              <p:cNvSpPr txBox="1"/>
              <p:nvPr/>
            </p:nvSpPr>
            <p:spPr>
              <a:xfrm>
                <a:off x="823109" y="4751223"/>
                <a:ext cx="504056" cy="138499"/>
              </a:xfrm>
              <a:prstGeom prst="rect">
                <a:avLst/>
              </a:prstGeom>
              <a:noFill/>
            </p:spPr>
            <p:txBody>
              <a:bodyPr vert="horz" wrap="square" lIns="0" tIns="0" rIns="0" bIns="0" rtlCol="0" anchor="ctr" anchorCtr="0">
                <a:spAutoFit/>
              </a:bodyPr>
              <a:lstStyle/>
              <a:p>
                <a:r>
                  <a:rPr lang="ja-JP" altLang="en-US" sz="900" dirty="0">
                    <a:latin typeface="Yu Gothic Medium" panose="020B0400000000000000" pitchFamily="34" charset="-128"/>
                    <a:ea typeface="Yu Gothic Medium" panose="020B0400000000000000" pitchFamily="34" charset="-128"/>
                  </a:rPr>
                  <a:t>単胎の方</a:t>
                </a:r>
                <a:endParaRPr lang="en-US" altLang="ja-JP" sz="900" dirty="0">
                  <a:latin typeface="Yu Gothic Medium" panose="020B0400000000000000" pitchFamily="34" charset="-128"/>
                  <a:ea typeface="Yu Gothic Medium" panose="020B0400000000000000" pitchFamily="34" charset="-128"/>
                </a:endParaRPr>
              </a:p>
            </p:txBody>
          </p:sp>
          <p:sp>
            <p:nvSpPr>
              <p:cNvPr id="5" name="正方形/長方形 4">
                <a:extLst>
                  <a:ext uri="{FF2B5EF4-FFF2-40B4-BE49-F238E27FC236}">
                    <a16:creationId xmlns:a16="http://schemas.microsoft.com/office/drawing/2014/main" id="{3BC6393E-D9E1-C941-BAE6-636AB22FEFDB}"/>
                  </a:ext>
                </a:extLst>
              </p:cNvPr>
              <p:cNvSpPr/>
              <p:nvPr/>
            </p:nvSpPr>
            <p:spPr>
              <a:xfrm>
                <a:off x="1334742"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CD88986D-42EF-7043-8EB9-6D1BE855DC79}"/>
                  </a:ext>
                </a:extLst>
              </p:cNvPr>
              <p:cNvSpPr/>
              <p:nvPr/>
            </p:nvSpPr>
            <p:spPr>
              <a:xfrm>
                <a:off x="1982476"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DB4257F8-7FED-4E41-8282-3375AFA89A55}"/>
                  </a:ext>
                </a:extLst>
              </p:cNvPr>
              <p:cNvSpPr/>
              <p:nvPr/>
            </p:nvSpPr>
            <p:spPr>
              <a:xfrm>
                <a:off x="2630210"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DA867E09-7A0C-E44C-BBB1-9FD411D1E3DD}"/>
                  </a:ext>
                </a:extLst>
              </p:cNvPr>
              <p:cNvSpPr/>
              <p:nvPr/>
            </p:nvSpPr>
            <p:spPr>
              <a:xfrm>
                <a:off x="3277944" y="4721472"/>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8D56705-11A7-2E47-A9E1-D16A8088A56B}"/>
                  </a:ext>
                </a:extLst>
              </p:cNvPr>
              <p:cNvSpPr/>
              <p:nvPr/>
            </p:nvSpPr>
            <p:spPr>
              <a:xfrm>
                <a:off x="3925678"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8D760AF-F982-D149-8C3D-BF25BF44CD71}"/>
                  </a:ext>
                </a:extLst>
              </p:cNvPr>
              <p:cNvSpPr/>
              <p:nvPr/>
            </p:nvSpPr>
            <p:spPr>
              <a:xfrm>
                <a:off x="4573412"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3C4DA63D-BB2C-9E47-9AA2-0278471D0904}"/>
                  </a:ext>
                </a:extLst>
              </p:cNvPr>
              <p:cNvSpPr/>
              <p:nvPr/>
            </p:nvSpPr>
            <p:spPr>
              <a:xfrm>
                <a:off x="5221146"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F9DA733B-F595-2D4F-AF3E-4DDE51B8201C}"/>
                  </a:ext>
                </a:extLst>
              </p:cNvPr>
              <p:cNvSpPr txBox="1"/>
              <p:nvPr/>
            </p:nvSpPr>
            <p:spPr>
              <a:xfrm>
                <a:off x="3277146" y="4762887"/>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7" name="正方形/長方形 6">
                <a:extLst>
                  <a:ext uri="{FF2B5EF4-FFF2-40B4-BE49-F238E27FC236}">
                    <a16:creationId xmlns:a16="http://schemas.microsoft.com/office/drawing/2014/main" id="{E7294813-7ABD-3A45-B6ED-374FAEF33624}"/>
                  </a:ext>
                </a:extLst>
              </p:cNvPr>
              <p:cNvSpPr/>
              <p:nvPr/>
            </p:nvSpPr>
            <p:spPr>
              <a:xfrm>
                <a:off x="2630210" y="4721472"/>
                <a:ext cx="2591734" cy="198000"/>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740381" y="4994270"/>
              <a:ext cx="5046037" cy="198000"/>
              <a:chOff x="823109" y="4993852"/>
              <a:chExt cx="5046037" cy="198000"/>
            </a:xfrm>
          </p:grpSpPr>
          <p:sp>
            <p:nvSpPr>
              <p:cNvPr id="69" name="テキスト ボックス 68">
                <a:extLst>
                  <a:ext uri="{FF2B5EF4-FFF2-40B4-BE49-F238E27FC236}">
                    <a16:creationId xmlns:a16="http://schemas.microsoft.com/office/drawing/2014/main" id="{41A3AA89-F121-B04E-8C1F-ED472C460BBB}"/>
                  </a:ext>
                </a:extLst>
              </p:cNvPr>
              <p:cNvSpPr txBox="1"/>
              <p:nvPr/>
            </p:nvSpPr>
            <p:spPr>
              <a:xfrm>
                <a:off x="823109" y="5019756"/>
                <a:ext cx="504056" cy="146194"/>
              </a:xfrm>
              <a:prstGeom prst="rect">
                <a:avLst/>
              </a:prstGeom>
              <a:noFill/>
            </p:spPr>
            <p:txBody>
              <a:bodyPr vert="horz" wrap="square" lIns="0" tIns="0" rIns="0" bIns="0" rtlCol="0" anchor="ctr" anchorCtr="0">
                <a:spAutoFit/>
              </a:bodyPr>
              <a:lstStyle/>
              <a:p>
                <a:r>
                  <a:rPr lang="ja-JP" altLang="en-US" sz="950" dirty="0">
                    <a:latin typeface="Yu Gothic Medium" panose="020B0400000000000000" pitchFamily="34" charset="-128"/>
                    <a:ea typeface="Yu Gothic Medium" panose="020B0400000000000000" pitchFamily="34" charset="-128"/>
                  </a:rPr>
                  <a:t>多胎</a:t>
                </a:r>
                <a:r>
                  <a:rPr lang="ja-JP" altLang="en-US" sz="800" dirty="0">
                    <a:latin typeface="Yu Gothic Medium" panose="020B0400000000000000" pitchFamily="34" charset="-128"/>
                    <a:ea typeface="Yu Gothic Medium" panose="020B0400000000000000" pitchFamily="34" charset="-128"/>
                  </a:rPr>
                  <a:t>の方</a:t>
                </a:r>
                <a:endParaRPr lang="en-US" altLang="ja-JP" sz="800" dirty="0">
                  <a:latin typeface="Yu Gothic Medium" panose="020B0400000000000000" pitchFamily="34" charset="-128"/>
                  <a:ea typeface="Yu Gothic Medium" panose="020B0400000000000000" pitchFamily="34" charset="-128"/>
                </a:endParaRPr>
              </a:p>
            </p:txBody>
          </p:sp>
          <p:sp>
            <p:nvSpPr>
              <p:cNvPr id="70" name="正方形/長方形 69">
                <a:extLst>
                  <a:ext uri="{FF2B5EF4-FFF2-40B4-BE49-F238E27FC236}">
                    <a16:creationId xmlns:a16="http://schemas.microsoft.com/office/drawing/2014/main" id="{6F2CA19E-1080-8044-925E-977F89A2EEB0}"/>
                  </a:ext>
                </a:extLst>
              </p:cNvPr>
              <p:cNvSpPr/>
              <p:nvPr/>
            </p:nvSpPr>
            <p:spPr>
              <a:xfrm>
                <a:off x="1334742"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4AD0129A-7961-2B48-AC82-660846A9E060}"/>
                  </a:ext>
                </a:extLst>
              </p:cNvPr>
              <p:cNvSpPr/>
              <p:nvPr/>
            </p:nvSpPr>
            <p:spPr>
              <a:xfrm>
                <a:off x="1982476"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268F5140-52C0-3646-9F0C-26365BD35824}"/>
                  </a:ext>
                </a:extLst>
              </p:cNvPr>
              <p:cNvSpPr/>
              <p:nvPr/>
            </p:nvSpPr>
            <p:spPr>
              <a:xfrm>
                <a:off x="2630210"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1BB9A10D-A8D1-9B4A-A8B6-D54624C1018B}"/>
                  </a:ext>
                </a:extLst>
              </p:cNvPr>
              <p:cNvSpPr/>
              <p:nvPr/>
            </p:nvSpPr>
            <p:spPr>
              <a:xfrm>
                <a:off x="3277944" y="4993852"/>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AC50EE6F-6F36-274D-902A-48865F7A6D2E}"/>
                  </a:ext>
                </a:extLst>
              </p:cNvPr>
              <p:cNvSpPr/>
              <p:nvPr/>
            </p:nvSpPr>
            <p:spPr>
              <a:xfrm>
                <a:off x="3925678"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EA720FA9-0594-1248-BAF6-D00C3C04BD7D}"/>
                  </a:ext>
                </a:extLst>
              </p:cNvPr>
              <p:cNvSpPr/>
              <p:nvPr/>
            </p:nvSpPr>
            <p:spPr>
              <a:xfrm>
                <a:off x="4573412"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3258102E-63D9-BF46-AF7F-F4BFF769AC84}"/>
                  </a:ext>
                </a:extLst>
              </p:cNvPr>
              <p:cNvSpPr/>
              <p:nvPr/>
            </p:nvSpPr>
            <p:spPr>
              <a:xfrm>
                <a:off x="5221146" y="499385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DCB7CB61-CB93-C04B-AA8D-452D71A7E55B}"/>
                  </a:ext>
                </a:extLst>
              </p:cNvPr>
              <p:cNvSpPr txBox="1"/>
              <p:nvPr/>
            </p:nvSpPr>
            <p:spPr>
              <a:xfrm>
                <a:off x="3285521" y="5032179"/>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84" name="正方形/長方形 83">
                <a:extLst>
                  <a:ext uri="{FF2B5EF4-FFF2-40B4-BE49-F238E27FC236}">
                    <a16:creationId xmlns:a16="http://schemas.microsoft.com/office/drawing/2014/main" id="{2D4C8501-7F46-7145-BDD8-17410C3388D2}"/>
                  </a:ext>
                </a:extLst>
              </p:cNvPr>
              <p:cNvSpPr/>
              <p:nvPr/>
            </p:nvSpPr>
            <p:spPr>
              <a:xfrm>
                <a:off x="1334742" y="4993852"/>
                <a:ext cx="3887202" cy="198000"/>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6" name="テキスト ボックス 15">
            <a:extLst>
              <a:ext uri="{FF2B5EF4-FFF2-40B4-BE49-F238E27FC236}">
                <a16:creationId xmlns:a16="http://schemas.microsoft.com/office/drawing/2014/main" id="{90270526-9A9A-3CFA-4D5E-0576F70A91FB}"/>
              </a:ext>
            </a:extLst>
          </p:cNvPr>
          <p:cNvSpPr txBox="1"/>
          <p:nvPr/>
        </p:nvSpPr>
        <p:spPr>
          <a:xfrm>
            <a:off x="451886" y="4794330"/>
            <a:ext cx="6048673" cy="553998"/>
          </a:xfrm>
          <a:prstGeom prst="rect">
            <a:avLst/>
          </a:prstGeom>
          <a:noFill/>
        </p:spPr>
        <p:txBody>
          <a:bodyPr wrap="square" lIns="0" tIns="0" rIns="0" bIns="0" rtlCol="0">
            <a:spAutoFit/>
          </a:bodyPr>
          <a:lstStyle/>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産前産後期間相当分の所得割保険料と均等割保険料が年額から減額されます。産前産後期間の保険料が０に</a:t>
            </a:r>
            <a:endParaRPr lang="en-US" altLang="ja-JP" sz="1000" spc="-50" dirty="0">
              <a:latin typeface="游ゴシック" panose="020B0400000000000000" pitchFamily="50" charset="-128"/>
              <a:ea typeface="游ゴシック" panose="020B0400000000000000" pitchFamily="50" charset="-128"/>
            </a:endParaRPr>
          </a:p>
          <a:p>
            <a:pPr>
              <a:lnSpc>
                <a:spcPct val="120000"/>
              </a:lnSpc>
            </a:pPr>
            <a:r>
              <a:rPr lang="ja-JP" altLang="en-US" sz="1000" spc="-50" dirty="0">
                <a:latin typeface="游ゴシック" panose="020B0400000000000000" pitchFamily="50" charset="-128"/>
                <a:ea typeface="游ゴシック" panose="020B0400000000000000" pitchFamily="50" charset="-128"/>
              </a:rPr>
              <a:t>　なるとは限りません。</a:t>
            </a:r>
            <a:endParaRPr lang="en-US" altLang="ja-JP" sz="1000" spc="-50" dirty="0">
              <a:latin typeface="游ゴシック" panose="020B0400000000000000" pitchFamily="50" charset="-128"/>
              <a:ea typeface="游ゴシック" panose="020B0400000000000000" pitchFamily="50" charset="-128"/>
            </a:endParaRPr>
          </a:p>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多胎妊娠の場合は出産予定月（又は出産月）の</a:t>
            </a:r>
            <a:r>
              <a:rPr lang="ja-JP" altLang="en-US" sz="1000" spc="-50" dirty="0" smtClean="0">
                <a:latin typeface="游ゴシック" panose="020B0400000000000000" pitchFamily="50" charset="-128"/>
                <a:ea typeface="游ゴシック" panose="020B0400000000000000" pitchFamily="50" charset="-128"/>
              </a:rPr>
              <a:t>３か月前</a:t>
            </a:r>
            <a:r>
              <a:rPr lang="ja-JP" altLang="en-US" sz="1000" spc="-50" dirty="0">
                <a:latin typeface="游ゴシック" panose="020B0400000000000000" pitchFamily="50" charset="-128"/>
                <a:ea typeface="游ゴシック" panose="020B0400000000000000" pitchFamily="50" charset="-128"/>
              </a:rPr>
              <a:t>から</a:t>
            </a:r>
            <a:r>
              <a:rPr lang="ja-JP" altLang="en-US" sz="1000" spc="-50" dirty="0" smtClean="0">
                <a:latin typeface="游ゴシック" panose="020B0400000000000000" pitchFamily="50" charset="-128"/>
                <a:ea typeface="游ゴシック" panose="020B0400000000000000" pitchFamily="50" charset="-128"/>
              </a:rPr>
              <a:t>６か月</a:t>
            </a:r>
            <a:r>
              <a:rPr lang="ja-JP" altLang="en-US" sz="1000" spc="-50" dirty="0">
                <a:latin typeface="游ゴシック" panose="020B0400000000000000" pitchFamily="50" charset="-128"/>
                <a:ea typeface="游ゴシック" panose="020B0400000000000000" pitchFamily="50" charset="-128"/>
              </a:rPr>
              <a:t>相当分が減額されます。</a:t>
            </a:r>
            <a:endParaRPr lang="en-US" altLang="ja-JP" sz="1000" spc="-50" dirty="0">
              <a:latin typeface="游ゴシック" panose="020B0400000000000000" pitchFamily="50" charset="-128"/>
              <a:ea typeface="游ゴシック" panose="020B0400000000000000" pitchFamily="50" charset="-128"/>
            </a:endParaRPr>
          </a:p>
        </p:txBody>
      </p:sp>
      <p:sp>
        <p:nvSpPr>
          <p:cNvPr id="18" name="テキスト ボックス 17">
            <a:extLst>
              <a:ext uri="{FF2B5EF4-FFF2-40B4-BE49-F238E27FC236}">
                <a16:creationId xmlns:a16="http://schemas.microsoft.com/office/drawing/2014/main" id="{2780017C-E9B2-0488-7F2E-3053DAF7A58F}"/>
              </a:ext>
            </a:extLst>
          </p:cNvPr>
          <p:cNvSpPr txBox="1"/>
          <p:nvPr/>
        </p:nvSpPr>
        <p:spPr>
          <a:xfrm>
            <a:off x="386509" y="5449697"/>
            <a:ext cx="6048672" cy="431015"/>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令和５年度においては、</a:t>
            </a:r>
            <a:r>
              <a:rPr lang="ja-JP" altLang="en-US" sz="1200" b="1" dirty="0">
                <a:solidFill>
                  <a:srgbClr val="E74356"/>
                </a:solidFill>
                <a:latin typeface="游ゴシック" panose="020B0400000000000000" pitchFamily="50" charset="-128"/>
                <a:ea typeface="游ゴシック" panose="020B0400000000000000" pitchFamily="50" charset="-128"/>
              </a:rPr>
              <a:t>産前産後期間のうち令和６年１月以降の期間の分だけ、保険料が減額されます。</a:t>
            </a:r>
            <a:endParaRPr lang="en-US" altLang="ja-JP" sz="1600" dirty="0">
              <a:solidFill>
                <a:srgbClr val="E74356"/>
              </a:solidFill>
              <a:latin typeface="游ゴシック" panose="020B0400000000000000" pitchFamily="50" charset="-128"/>
              <a:ea typeface="游ゴシック" panose="020B0400000000000000" pitchFamily="50" charset="-128"/>
            </a:endParaRPr>
          </a:p>
        </p:txBody>
      </p:sp>
      <p:grpSp>
        <p:nvGrpSpPr>
          <p:cNvPr id="9" name="グループ化 8"/>
          <p:cNvGrpSpPr/>
          <p:nvPr/>
        </p:nvGrpSpPr>
        <p:grpSpPr>
          <a:xfrm>
            <a:off x="1137697" y="5959738"/>
            <a:ext cx="4534404" cy="337438"/>
            <a:chOff x="1080291" y="5728089"/>
            <a:chExt cx="4534404" cy="337438"/>
          </a:xfrm>
        </p:grpSpPr>
        <p:grpSp>
          <p:nvGrpSpPr>
            <p:cNvPr id="19" name="グループ化 18">
              <a:extLst>
                <a:ext uri="{FF2B5EF4-FFF2-40B4-BE49-F238E27FC236}">
                  <a16:creationId xmlns:a16="http://schemas.microsoft.com/office/drawing/2014/main" id="{EBC5636F-9EFD-8AE3-29B5-644FFA1D7843}"/>
                </a:ext>
              </a:extLst>
            </p:cNvPr>
            <p:cNvGrpSpPr/>
            <p:nvPr/>
          </p:nvGrpSpPr>
          <p:grpSpPr>
            <a:xfrm>
              <a:off x="1080291" y="5732542"/>
              <a:ext cx="4534404" cy="332985"/>
              <a:chOff x="1252014" y="4586905"/>
              <a:chExt cx="4534404" cy="332985"/>
            </a:xfrm>
          </p:grpSpPr>
          <p:sp>
            <p:nvSpPr>
              <p:cNvPr id="20" name="テキスト ボックス 19">
                <a:extLst>
                  <a:ext uri="{FF2B5EF4-FFF2-40B4-BE49-F238E27FC236}">
                    <a16:creationId xmlns:a16="http://schemas.microsoft.com/office/drawing/2014/main" id="{2E385CB2-240C-2457-4CF7-25ECA01596F1}"/>
                  </a:ext>
                </a:extLst>
              </p:cNvPr>
              <p:cNvSpPr txBox="1"/>
              <p:nvPr/>
            </p:nvSpPr>
            <p:spPr>
              <a:xfrm>
                <a:off x="1252014"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令和５年８月</a:t>
                </a:r>
                <a:endParaRPr lang="en-US" altLang="ja-JP" sz="800" dirty="0">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D019B56C-9719-E4B4-26FF-5016B85A0B40}"/>
                  </a:ext>
                </a:extLst>
              </p:cNvPr>
              <p:cNvSpPr txBox="1"/>
              <p:nvPr/>
            </p:nvSpPr>
            <p:spPr>
              <a:xfrm>
                <a:off x="1899748"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９月</a:t>
                </a:r>
                <a:endParaRPr lang="en-US" altLang="ja-JP" sz="800" dirty="0">
                  <a:latin typeface="Yu Gothic Medium" panose="020B0400000000000000" pitchFamily="34" charset="-128"/>
                  <a:ea typeface="Yu Gothic Medium" panose="020B0400000000000000" pitchFamily="34" charset="-128"/>
                </a:endParaRPr>
              </a:p>
            </p:txBody>
          </p:sp>
          <p:sp>
            <p:nvSpPr>
              <p:cNvPr id="22" name="テキスト ボックス 21">
                <a:extLst>
                  <a:ext uri="{FF2B5EF4-FFF2-40B4-BE49-F238E27FC236}">
                    <a16:creationId xmlns:a16="http://schemas.microsoft.com/office/drawing/2014/main" id="{9CD91DDF-DF31-7BDF-452E-4169A99CB21C}"/>
                  </a:ext>
                </a:extLst>
              </p:cNvPr>
              <p:cNvSpPr txBox="1"/>
              <p:nvPr/>
            </p:nvSpPr>
            <p:spPr>
              <a:xfrm>
                <a:off x="2547482"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10</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26" name="テキスト ボックス 25">
                <a:extLst>
                  <a:ext uri="{FF2B5EF4-FFF2-40B4-BE49-F238E27FC236}">
                    <a16:creationId xmlns:a16="http://schemas.microsoft.com/office/drawing/2014/main" id="{8B447FD8-147A-AE25-3368-A1F0EF98F3D5}"/>
                  </a:ext>
                </a:extLst>
              </p:cNvPr>
              <p:cNvSpPr txBox="1"/>
              <p:nvPr/>
            </p:nvSpPr>
            <p:spPr>
              <a:xfrm>
                <a:off x="3842950"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12</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27" name="テキスト ボックス 26">
                <a:extLst>
                  <a:ext uri="{FF2B5EF4-FFF2-40B4-BE49-F238E27FC236}">
                    <a16:creationId xmlns:a16="http://schemas.microsoft.com/office/drawing/2014/main" id="{426710B1-E4D6-452C-E9E1-A4F325D04F8E}"/>
                  </a:ext>
                </a:extLst>
              </p:cNvPr>
              <p:cNvSpPr txBox="1"/>
              <p:nvPr/>
            </p:nvSpPr>
            <p:spPr>
              <a:xfrm>
                <a:off x="4490684"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令和６年１月</a:t>
                </a:r>
                <a:endParaRPr lang="en-US" altLang="ja-JP" sz="800" dirty="0">
                  <a:latin typeface="Yu Gothic Medium" panose="020B0400000000000000" pitchFamily="34" charset="-128"/>
                  <a:ea typeface="Yu Gothic Medium" panose="020B0400000000000000" pitchFamily="34" charset="-128"/>
                </a:endParaRPr>
              </a:p>
            </p:txBody>
          </p:sp>
          <p:sp>
            <p:nvSpPr>
              <p:cNvPr id="28" name="テキスト ボックス 27">
                <a:extLst>
                  <a:ext uri="{FF2B5EF4-FFF2-40B4-BE49-F238E27FC236}">
                    <a16:creationId xmlns:a16="http://schemas.microsoft.com/office/drawing/2014/main" id="{35029579-CC23-DE46-0B2C-DE9E2D0C03F6}"/>
                  </a:ext>
                </a:extLst>
              </p:cNvPr>
              <p:cNvSpPr txBox="1"/>
              <p:nvPr/>
            </p:nvSpPr>
            <p:spPr>
              <a:xfrm>
                <a:off x="5138418"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２月</a:t>
                </a:r>
                <a:endParaRPr lang="en-US" altLang="ja-JP" sz="800" dirty="0">
                  <a:latin typeface="Yu Gothic Medium" panose="020B0400000000000000" pitchFamily="34" charset="-128"/>
                  <a:ea typeface="Yu Gothic Medium" panose="020B0400000000000000" pitchFamily="34" charset="-128"/>
                </a:endParaRPr>
              </a:p>
            </p:txBody>
          </p:sp>
          <p:grpSp>
            <p:nvGrpSpPr>
              <p:cNvPr id="35" name="グループ化 34">
                <a:extLst>
                  <a:ext uri="{FF2B5EF4-FFF2-40B4-BE49-F238E27FC236}">
                    <a16:creationId xmlns:a16="http://schemas.microsoft.com/office/drawing/2014/main" id="{4568FB27-4923-0C95-7061-57C0B48841F7}"/>
                  </a:ext>
                </a:extLst>
              </p:cNvPr>
              <p:cNvGrpSpPr/>
              <p:nvPr/>
            </p:nvGrpSpPr>
            <p:grpSpPr>
              <a:xfrm>
                <a:off x="1252014" y="4719530"/>
                <a:ext cx="4519183" cy="200360"/>
                <a:chOff x="1334742" y="4719112"/>
                <a:chExt cx="4519183" cy="200360"/>
              </a:xfrm>
            </p:grpSpPr>
            <p:sp>
              <p:nvSpPr>
                <p:cNvPr id="65" name="正方形/長方形 64">
                  <a:extLst>
                    <a:ext uri="{FF2B5EF4-FFF2-40B4-BE49-F238E27FC236}">
                      <a16:creationId xmlns:a16="http://schemas.microsoft.com/office/drawing/2014/main" id="{ADEBAEDB-AE5C-38E6-AEFA-79FB82744320}"/>
                    </a:ext>
                  </a:extLst>
                </p:cNvPr>
                <p:cNvSpPr/>
                <p:nvPr/>
              </p:nvSpPr>
              <p:spPr>
                <a:xfrm>
                  <a:off x="1334742"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D98A6506-449B-583C-0BB1-CD67E64ABDBD}"/>
                    </a:ext>
                  </a:extLst>
                </p:cNvPr>
                <p:cNvSpPr/>
                <p:nvPr/>
              </p:nvSpPr>
              <p:spPr>
                <a:xfrm>
                  <a:off x="5205925" y="471911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A930DDF0-4ABD-42EF-399E-E307EBE1DA31}"/>
                    </a:ext>
                  </a:extLst>
                </p:cNvPr>
                <p:cNvSpPr/>
                <p:nvPr/>
              </p:nvSpPr>
              <p:spPr>
                <a:xfrm>
                  <a:off x="2581518" y="4721461"/>
                  <a:ext cx="692494"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正方形/長方形 67">
                  <a:extLst>
                    <a:ext uri="{FF2B5EF4-FFF2-40B4-BE49-F238E27FC236}">
                      <a16:creationId xmlns:a16="http://schemas.microsoft.com/office/drawing/2014/main" id="{62F515E3-BD14-C83F-0682-65DE837D2797}"/>
                    </a:ext>
                  </a:extLst>
                </p:cNvPr>
                <p:cNvSpPr/>
                <p:nvPr/>
              </p:nvSpPr>
              <p:spPr>
                <a:xfrm>
                  <a:off x="3273619" y="4721461"/>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正方形/長方形 76">
                  <a:extLst>
                    <a:ext uri="{FF2B5EF4-FFF2-40B4-BE49-F238E27FC236}">
                      <a16:creationId xmlns:a16="http://schemas.microsoft.com/office/drawing/2014/main" id="{FC405CCF-CC52-BA64-6A9B-9DE22F09EE6E}"/>
                    </a:ext>
                  </a:extLst>
                </p:cNvPr>
                <p:cNvSpPr/>
                <p:nvPr/>
              </p:nvSpPr>
              <p:spPr>
                <a:xfrm>
                  <a:off x="4567298" y="4721097"/>
                  <a:ext cx="648000" cy="188829"/>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8CEDBE76-EF0D-7E68-EC0D-32161C68A360}"/>
                    </a:ext>
                  </a:extLst>
                </p:cNvPr>
                <p:cNvSpPr/>
                <p:nvPr/>
              </p:nvSpPr>
              <p:spPr>
                <a:xfrm>
                  <a:off x="3919691" y="4720735"/>
                  <a:ext cx="653987" cy="196377"/>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正方形/長方形 78">
                  <a:extLst>
                    <a:ext uri="{FF2B5EF4-FFF2-40B4-BE49-F238E27FC236}">
                      <a16:creationId xmlns:a16="http://schemas.microsoft.com/office/drawing/2014/main" id="{5F5BFFE2-1FDC-541E-EEBE-8D4B7BE51AD5}"/>
                    </a:ext>
                  </a:extLst>
                </p:cNvPr>
                <p:cNvSpPr/>
                <p:nvPr/>
              </p:nvSpPr>
              <p:spPr>
                <a:xfrm>
                  <a:off x="1984531" y="4721461"/>
                  <a:ext cx="592928"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テキスト ボックス 80">
                  <a:extLst>
                    <a:ext uri="{FF2B5EF4-FFF2-40B4-BE49-F238E27FC236}">
                      <a16:creationId xmlns:a16="http://schemas.microsoft.com/office/drawing/2014/main" id="{8992997E-F393-4E2E-05FC-888BE3D87DE6}"/>
                    </a:ext>
                  </a:extLst>
                </p:cNvPr>
                <p:cNvSpPr txBox="1"/>
                <p:nvPr/>
              </p:nvSpPr>
              <p:spPr>
                <a:xfrm>
                  <a:off x="3272984" y="4779015"/>
                  <a:ext cx="648000" cy="123111"/>
                </a:xfrm>
                <a:prstGeom prst="rect">
                  <a:avLst/>
                </a:prstGeom>
                <a:noFill/>
              </p:spPr>
              <p:txBody>
                <a:bodyPr vert="horz" wrap="square" lIns="0" tIns="0" rIns="0" bIns="0" rtlCol="0" anchor="ctr" anchorCtr="0">
                  <a:spAutoFit/>
                </a:bodyPr>
                <a:lstStyle/>
                <a:p>
                  <a:pPr algn="ctr"/>
                  <a:r>
                    <a:rPr lang="ja-JP" altLang="en-US" sz="800" dirty="0" smtClean="0">
                      <a:latin typeface="Yu Gothic Medium" panose="020B0400000000000000" pitchFamily="34" charset="-128"/>
                      <a:ea typeface="Yu Gothic Medium" panose="020B0400000000000000" pitchFamily="34" charset="-128"/>
                    </a:rPr>
                    <a:t>出産月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82" name="正方形/長方形 81">
                  <a:extLst>
                    <a:ext uri="{FF2B5EF4-FFF2-40B4-BE49-F238E27FC236}">
                      <a16:creationId xmlns:a16="http://schemas.microsoft.com/office/drawing/2014/main" id="{8C1CC398-5D64-22C9-8106-90CD9D77828B}"/>
                    </a:ext>
                  </a:extLst>
                </p:cNvPr>
                <p:cNvSpPr/>
                <p:nvPr/>
              </p:nvSpPr>
              <p:spPr>
                <a:xfrm>
                  <a:off x="4573678" y="4730207"/>
                  <a:ext cx="648266" cy="186905"/>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88" name="テキスト ボックス 87">
              <a:extLst>
                <a:ext uri="{FF2B5EF4-FFF2-40B4-BE49-F238E27FC236}">
                  <a16:creationId xmlns:a16="http://schemas.microsoft.com/office/drawing/2014/main" id="{844BF14A-25E3-B02C-5286-51BBC515E088}"/>
                </a:ext>
              </a:extLst>
            </p:cNvPr>
            <p:cNvSpPr txBox="1"/>
            <p:nvPr/>
          </p:nvSpPr>
          <p:spPr>
            <a:xfrm>
              <a:off x="3038647" y="5728089"/>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11</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grpSp>
      <p:sp>
        <p:nvSpPr>
          <p:cNvPr id="89" name="テキスト ボックス 88">
            <a:extLst>
              <a:ext uri="{FF2B5EF4-FFF2-40B4-BE49-F238E27FC236}">
                <a16:creationId xmlns:a16="http://schemas.microsoft.com/office/drawing/2014/main" id="{7A1AE0C7-684B-3896-75D6-26A160229E9E}"/>
              </a:ext>
            </a:extLst>
          </p:cNvPr>
          <p:cNvSpPr txBox="1"/>
          <p:nvPr/>
        </p:nvSpPr>
        <p:spPr>
          <a:xfrm>
            <a:off x="559673" y="8423182"/>
            <a:ext cx="4270810" cy="174600"/>
          </a:xfrm>
          <a:prstGeom prst="rect">
            <a:avLst/>
          </a:prstGeom>
          <a:noFill/>
        </p:spPr>
        <p:txBody>
          <a:bodyPr wrap="square" lIns="0" tIns="0" rIns="0" bIns="0" rtlCol="0">
            <a:spAutoFit/>
          </a:bodyPr>
          <a:lstStyle/>
          <a:p>
            <a:pPr algn="just">
              <a:lnSpc>
                <a:spcPct val="120000"/>
              </a:lnSpc>
            </a:pPr>
            <a:r>
              <a:rPr lang="ja-JP"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出産後に届出を行う</a:t>
            </a:r>
            <a:r>
              <a:rPr lang="ja-JP" altLang="ja-JP" sz="1000" dirty="0">
                <a:latin typeface="游ゴシック" panose="020B0400000000000000" pitchFamily="50" charset="-128"/>
                <a:ea typeface="游ゴシック" panose="020B0400000000000000" pitchFamily="50" charset="-128"/>
              </a:rPr>
              <a:t>場合、</a:t>
            </a:r>
            <a:r>
              <a:rPr lang="ja-JP" altLang="en-US" sz="1000" dirty="0">
                <a:latin typeface="游ゴシック" panose="020B0400000000000000" pitchFamily="50" charset="-128"/>
                <a:ea typeface="游ゴシック" panose="020B0400000000000000" pitchFamily="50" charset="-128"/>
              </a:rPr>
              <a:t>親子</a:t>
            </a:r>
            <a:r>
              <a:rPr lang="ja-JP" altLang="ja-JP" sz="1000" dirty="0">
                <a:latin typeface="游ゴシック" panose="020B0400000000000000" pitchFamily="50" charset="-128"/>
                <a:ea typeface="游ゴシック" panose="020B0400000000000000" pitchFamily="50" charset="-128"/>
              </a:rPr>
              <a:t>関係を明らかにする書類が必要です。</a:t>
            </a:r>
            <a:endParaRPr lang="en-US" altLang="ja-JP" sz="1000" dirty="0">
              <a:latin typeface="游ゴシック" panose="020B0400000000000000" pitchFamily="50" charset="-128"/>
              <a:ea typeface="游ゴシック" panose="020B0400000000000000" pitchFamily="50" charset="-128"/>
            </a:endParaRPr>
          </a:p>
        </p:txBody>
      </p:sp>
      <p:grpSp>
        <p:nvGrpSpPr>
          <p:cNvPr id="3" name="グループ化 2"/>
          <p:cNvGrpSpPr/>
          <p:nvPr/>
        </p:nvGrpSpPr>
        <p:grpSpPr>
          <a:xfrm>
            <a:off x="4996479" y="6669812"/>
            <a:ext cx="1588135" cy="246221"/>
            <a:chOff x="5013657" y="6467710"/>
            <a:chExt cx="1588135" cy="246221"/>
          </a:xfrm>
        </p:grpSpPr>
        <p:sp>
          <p:nvSpPr>
            <p:cNvPr id="91" name="正方形/長方形 90">
              <a:extLst>
                <a:ext uri="{FF2B5EF4-FFF2-40B4-BE49-F238E27FC236}">
                  <a16:creationId xmlns:a16="http://schemas.microsoft.com/office/drawing/2014/main" id="{5C78D81E-D2F3-3E90-2E13-0A560753FB72}"/>
                </a:ext>
              </a:extLst>
            </p:cNvPr>
            <p:cNvSpPr/>
            <p:nvPr/>
          </p:nvSpPr>
          <p:spPr>
            <a:xfrm>
              <a:off x="5015822" y="6528887"/>
              <a:ext cx="674580" cy="126638"/>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513728" y="6467710"/>
              <a:ext cx="1088064" cy="246221"/>
            </a:xfrm>
            <a:prstGeom prst="rect">
              <a:avLst/>
            </a:prstGeom>
            <a:noFill/>
          </p:spPr>
          <p:txBody>
            <a:bodyPr wrap="square" rtlCol="0">
              <a:spAutoFit/>
            </a:bodyPr>
            <a:lstStyle/>
            <a:p>
              <a:pPr algn="ctr"/>
              <a:r>
                <a:rPr lang="ja-JP" altLang="en-US" sz="1000" dirty="0">
                  <a:latin typeface="游ゴシック" panose="020B0400000000000000" pitchFamily="50" charset="-128"/>
                  <a:ea typeface="游ゴシック" panose="020B0400000000000000" pitchFamily="50" charset="-128"/>
                </a:rPr>
                <a:t>･･･対象期間</a:t>
              </a:r>
            </a:p>
          </p:txBody>
        </p:sp>
        <p:sp>
          <p:nvSpPr>
            <p:cNvPr id="90" name="正方形/長方形 89">
              <a:extLst>
                <a:ext uri="{FF2B5EF4-FFF2-40B4-BE49-F238E27FC236}">
                  <a16:creationId xmlns:a16="http://schemas.microsoft.com/office/drawing/2014/main" id="{5254E2CE-6CD8-8C56-06ED-7C2A2236EB88}"/>
                </a:ext>
              </a:extLst>
            </p:cNvPr>
            <p:cNvSpPr/>
            <p:nvPr/>
          </p:nvSpPr>
          <p:spPr>
            <a:xfrm>
              <a:off x="5013657" y="6528746"/>
              <a:ext cx="676745" cy="134515"/>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grpSp>
      <p:sp>
        <p:nvSpPr>
          <p:cNvPr id="85" name="テキスト ボックス 84">
            <a:extLst>
              <a:ext uri="{FF2B5EF4-FFF2-40B4-BE49-F238E27FC236}">
                <a16:creationId xmlns:a16="http://schemas.microsoft.com/office/drawing/2014/main" id="{21B19351-96AC-D149-B425-4D6830EBDD45}"/>
              </a:ext>
            </a:extLst>
          </p:cNvPr>
          <p:cNvSpPr txBox="1"/>
          <p:nvPr/>
        </p:nvSpPr>
        <p:spPr>
          <a:xfrm>
            <a:off x="277174" y="8684576"/>
            <a:ext cx="6072356" cy="299052"/>
          </a:xfrm>
          <a:prstGeom prst="rect">
            <a:avLst/>
          </a:prstGeom>
          <a:solidFill>
            <a:srgbClr val="F0838F"/>
          </a:solidFill>
          <a:ln w="19050">
            <a:noFill/>
            <a:prstDash val="solid"/>
          </a:ln>
        </p:spPr>
        <p:txBody>
          <a:bodyPr wrap="square" lIns="108000" tIns="46800" rIns="0" bIns="36000" rtlCol="0" anchor="ctr" anchorCtr="0">
            <a:spAutoFit/>
          </a:bodyPr>
          <a:lstStyle/>
          <a:p>
            <a:r>
              <a:rPr lang="ja-JP" altLang="en-US" sz="1400" b="1" dirty="0" smtClean="0">
                <a:solidFill>
                  <a:schemeClr val="bg1"/>
                </a:solidFill>
                <a:latin typeface="Yu Gothic" panose="020B0400000000000000" pitchFamily="34" charset="-128"/>
                <a:ea typeface="Yu Gothic" panose="020B0400000000000000" pitchFamily="34" charset="-128"/>
              </a:rPr>
              <a:t>問合せ</a:t>
            </a:r>
            <a:r>
              <a:rPr lang="ja-JP" altLang="en-US" sz="1400" b="1" dirty="0">
                <a:solidFill>
                  <a:schemeClr val="bg1"/>
                </a:solidFill>
                <a:latin typeface="Yu Gothic" panose="020B0400000000000000" pitchFamily="34" charset="-128"/>
                <a:ea typeface="Yu Gothic" panose="020B0400000000000000" pitchFamily="34" charset="-128"/>
              </a:rPr>
              <a:t>　板橋区</a:t>
            </a:r>
            <a:r>
              <a:rPr lang="ja-JP" altLang="en-US" sz="1400" b="1" dirty="0" smtClean="0">
                <a:solidFill>
                  <a:schemeClr val="bg1"/>
                </a:solidFill>
                <a:latin typeface="Yu Gothic" panose="020B0400000000000000" pitchFamily="34" charset="-128"/>
                <a:ea typeface="Yu Gothic" panose="020B0400000000000000" pitchFamily="34" charset="-128"/>
              </a:rPr>
              <a:t>役所　国保</a:t>
            </a:r>
            <a:r>
              <a:rPr lang="ja-JP" altLang="en-US" sz="1400" b="1" dirty="0">
                <a:solidFill>
                  <a:schemeClr val="bg1"/>
                </a:solidFill>
                <a:latin typeface="Yu Gothic" panose="020B0400000000000000" pitchFamily="34" charset="-128"/>
                <a:ea typeface="Yu Gothic" panose="020B0400000000000000" pitchFamily="34" charset="-128"/>
              </a:rPr>
              <a:t>年金課　国保資格係　</a:t>
            </a:r>
            <a:r>
              <a:rPr lang="ja-JP" altLang="en-US" sz="1400" b="1" dirty="0" smtClean="0">
                <a:solidFill>
                  <a:schemeClr val="bg1"/>
                </a:solidFill>
                <a:latin typeface="Yu Gothic" panose="020B0400000000000000" pitchFamily="34" charset="-128"/>
                <a:ea typeface="Yu Gothic" panose="020B0400000000000000" pitchFamily="34" charset="-128"/>
              </a:rPr>
              <a:t>０３ｰ３５７９ｰ２４０６</a:t>
            </a:r>
            <a:endParaRPr lang="ja-JP" altLang="en-US" sz="1400" b="1" dirty="0">
              <a:solidFill>
                <a:schemeClr val="bg1"/>
              </a:solidFill>
              <a:latin typeface="Yu Gothic" panose="020B0400000000000000" pitchFamily="34" charset="-128"/>
              <a:ea typeface="Yu Gothic" panose="020B0400000000000000" pitchFamily="34"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2627" y="9016030"/>
            <a:ext cx="588095" cy="588095"/>
          </a:xfrm>
          <a:prstGeom prst="rect">
            <a:avLst/>
          </a:prstGeom>
        </p:spPr>
      </p:pic>
      <p:sp>
        <p:nvSpPr>
          <p:cNvPr id="83" name="テキスト ボックス 82">
            <a:extLst>
              <a:ext uri="{FF2B5EF4-FFF2-40B4-BE49-F238E27FC236}">
                <a16:creationId xmlns:a16="http://schemas.microsoft.com/office/drawing/2014/main" id="{C0BF8A43-49E2-8241-9891-DCD38F85B8BF}"/>
              </a:ext>
            </a:extLst>
          </p:cNvPr>
          <p:cNvSpPr txBox="1"/>
          <p:nvPr/>
        </p:nvSpPr>
        <p:spPr>
          <a:xfrm>
            <a:off x="409079" y="9157217"/>
            <a:ext cx="4798479" cy="193899"/>
          </a:xfrm>
          <a:prstGeom prst="rect">
            <a:avLst/>
          </a:prstGeom>
          <a:noFill/>
        </p:spPr>
        <p:txBody>
          <a:bodyPr wrap="square" lIns="0" tIns="0" rIns="0" bIns="0" rtlCol="0">
            <a:spAutoFit/>
          </a:bodyPr>
          <a:lstStyle/>
          <a:p>
            <a:pPr>
              <a:lnSpc>
                <a:spcPct val="120000"/>
              </a:lnSpc>
            </a:pPr>
            <a:r>
              <a:rPr lang="ja-JP" altLang="en-US" sz="1050" b="1" dirty="0" smtClean="0">
                <a:latin typeface="游ゴシック" panose="020B0400000000000000" pitchFamily="50" charset="-128"/>
                <a:ea typeface="游ゴシック" panose="020B0400000000000000" pitchFamily="50" charset="-128"/>
                <a:sym typeface="Wingdings" panose="05000000000000000000" pitchFamily="2" charset="2"/>
              </a:rPr>
              <a:t>対象者や必要書類、届出方法など、詳しくは区ホームページをご覧ください。</a:t>
            </a:r>
            <a:endParaRPr lang="en-US" altLang="ja-JP" sz="1050" b="1" dirty="0">
              <a:latin typeface="游ゴシック" panose="020B0400000000000000" pitchFamily="50" charset="-128"/>
              <a:ea typeface="游ゴシック" panose="020B0400000000000000" pitchFamily="50" charset="-128"/>
            </a:endParaRPr>
          </a:p>
        </p:txBody>
      </p:sp>
      <p:sp>
        <p:nvSpPr>
          <p:cNvPr id="93" name="テキスト ボックス 92">
            <a:extLst>
              <a:ext uri="{FF2B5EF4-FFF2-40B4-BE49-F238E27FC236}">
                <a16:creationId xmlns:a16="http://schemas.microsoft.com/office/drawing/2014/main" id="{7A1AE0C7-684B-3896-75D6-26A160229E9E}"/>
              </a:ext>
            </a:extLst>
          </p:cNvPr>
          <p:cNvSpPr txBox="1"/>
          <p:nvPr/>
        </p:nvSpPr>
        <p:spPr>
          <a:xfrm>
            <a:off x="451886" y="6388094"/>
            <a:ext cx="5982310" cy="359266"/>
          </a:xfrm>
          <a:prstGeom prst="rect">
            <a:avLst/>
          </a:prstGeom>
          <a:noFill/>
        </p:spPr>
        <p:txBody>
          <a:bodyPr wrap="square" lIns="0" tIns="0" rIns="0" bIns="0" rtlCol="0">
            <a:spAutoFit/>
          </a:bodyPr>
          <a:lstStyle/>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令和５年</a:t>
            </a:r>
            <a:r>
              <a:rPr lang="en-US" altLang="ja-JP" sz="1000" spc="-50" dirty="0">
                <a:latin typeface="游ゴシック" panose="020B0400000000000000" pitchFamily="50" charset="-128"/>
                <a:ea typeface="游ゴシック" panose="020B0400000000000000" pitchFamily="50" charset="-128"/>
              </a:rPr>
              <a:t>11</a:t>
            </a:r>
            <a:r>
              <a:rPr lang="ja-JP" altLang="en-US" sz="1000" spc="-50" dirty="0">
                <a:latin typeface="游ゴシック" panose="020B0400000000000000" pitchFamily="50" charset="-128"/>
                <a:ea typeface="游ゴシック" panose="020B0400000000000000" pitchFamily="50" charset="-128"/>
              </a:rPr>
              <a:t>月に出産した場合、令和６年１月相当分の保険料が減額されます。令和６年１月より前の期間</a:t>
            </a:r>
            <a:r>
              <a:rPr lang="ja-JP" altLang="en-US" sz="1000" spc="-50" dirty="0" smtClean="0">
                <a:latin typeface="游ゴシック" panose="020B0400000000000000" pitchFamily="50" charset="-128"/>
                <a:ea typeface="游ゴシック" panose="020B0400000000000000" pitchFamily="50" charset="-128"/>
              </a:rPr>
              <a:t>に</a:t>
            </a:r>
            <a:endParaRPr lang="en-US" altLang="ja-JP" sz="1000" spc="-50" dirty="0" smtClean="0">
              <a:latin typeface="游ゴシック" panose="020B0400000000000000" pitchFamily="50" charset="-128"/>
              <a:ea typeface="游ゴシック" panose="020B0400000000000000" pitchFamily="50" charset="-128"/>
            </a:endParaRPr>
          </a:p>
          <a:p>
            <a:pPr>
              <a:lnSpc>
                <a:spcPct val="120000"/>
              </a:lnSpc>
            </a:pPr>
            <a:r>
              <a:rPr lang="ja-JP" altLang="en-US" sz="1000" spc="-50" dirty="0">
                <a:latin typeface="游ゴシック" panose="020B0400000000000000" pitchFamily="50" charset="-128"/>
                <a:ea typeface="游ゴシック" panose="020B0400000000000000" pitchFamily="50" charset="-128"/>
              </a:rPr>
              <a:t>　</a:t>
            </a:r>
            <a:r>
              <a:rPr lang="ja-JP" altLang="en-US" sz="1000" spc="-50" dirty="0" smtClean="0">
                <a:latin typeface="游ゴシック" panose="020B0400000000000000" pitchFamily="50" charset="-128"/>
                <a:ea typeface="游ゴシック" panose="020B0400000000000000" pitchFamily="50" charset="-128"/>
              </a:rPr>
              <a:t>ついては</a:t>
            </a:r>
            <a:r>
              <a:rPr lang="ja-JP" altLang="en-US" sz="1000" spc="-50" dirty="0">
                <a:latin typeface="游ゴシック" panose="020B0400000000000000" pitchFamily="50" charset="-128"/>
                <a:ea typeface="游ゴシック" panose="020B0400000000000000" pitchFamily="50" charset="-128"/>
              </a:rPr>
              <a:t>減額の対象とはなりません。</a:t>
            </a:r>
            <a:endParaRPr lang="en-US" altLang="ja-JP" sz="1000" spc="-5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8962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28255</TotalTime>
  <Words>450</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Yu Gothic Medium</vt:lpstr>
      <vt:lpstr>游ゴシック</vt:lpstr>
      <vt:lpstr>游ゴシック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松尾　隼汰</dc:creator>
  <cp:lastModifiedBy>松本 理希</cp:lastModifiedBy>
  <cp:revision>2165</cp:revision>
  <cp:lastPrinted>2023-12-18T01:23:06Z</cp:lastPrinted>
  <dcterms:created xsi:type="dcterms:W3CDTF">2017-05-26T05:29:29Z</dcterms:created>
  <dcterms:modified xsi:type="dcterms:W3CDTF">2024-11-18T05:44:39Z</dcterms:modified>
</cp:coreProperties>
</file>