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7"/>
  </p:notesMasterIdLst>
  <p:handoutMasterIdLst>
    <p:handoutMasterId r:id="rId8"/>
  </p:handoutMasterIdLst>
  <p:sldIdLst>
    <p:sldId id="260" r:id="rId5"/>
    <p:sldId id="259" r:id="rId6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9AE953E-926A-A9E3-23F4-16536CA32250}" name="鈴木　幸記" initials="鈴木　幸記" userId="S::T0544905@taims.metro.tokyo.jp::9672a655-b918-4135-8e4d-d07bd5a8c1cc" providerId="AD"/>
  <p188:author id="{F77EF270-451E-7CFF-5126-3DB9DFF93D07}" name="川元 百合子 ＣＸ アカ営業 アカＰ" initials="川ア" userId="S::yuriko.kawamoto@cerebrix.jp::dfb8646b-2e4d-4011-a882-bee920a71611" providerId="AD"/>
  <p188:author id="{22F7C4B1-E9CE-EA17-85F5-3A8EC48AA5EA}" name="megumu_ishikawa@member.metro.tokyo.jp" initials="me" userId="S::urn:spo:guest#megumu_ishikawa@member.metro.tokyo.jp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A4D3"/>
    <a:srgbClr val="20ADE5"/>
    <a:srgbClr val="FF6699"/>
    <a:srgbClr val="B8E2F8"/>
    <a:srgbClr val="FFCCFF"/>
    <a:srgbClr val="CC0099"/>
    <a:srgbClr val="99FF33"/>
    <a:srgbClr val="EBF3DB"/>
    <a:srgbClr val="8FC320"/>
    <a:srgbClr val="DFF0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E902FC-01C8-1047-6060-4B1F156706AC}" v="28" dt="2024-05-07T02:58:30.8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759" autoAdjust="0"/>
  </p:normalViewPr>
  <p:slideViewPr>
    <p:cSldViewPr snapToGrid="0">
      <p:cViewPr varScale="1">
        <p:scale>
          <a:sx n="44" d="100"/>
          <a:sy n="44" d="100"/>
        </p:scale>
        <p:origin x="21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E6998-BFC9-4432-BEFC-009F51837D59}" type="datetimeFigureOut">
              <a:rPr kumimoji="1" lang="ja-JP" altLang="en-US" smtClean="0"/>
              <a:t>2024/10/16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934E5-F269-4422-9BEC-E30307CB6F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594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03079-E034-4BA0-BA50-7ED372052B0C}" type="datetimeFigureOut">
              <a:rPr kumimoji="1" lang="ja-JP" altLang="en-US" smtClean="0"/>
              <a:t>2024/10/16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56704-183F-41D6-920A-54D5DBA1EA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0082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56704-183F-41D6-920A-54D5DBA1EA7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1302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56704-183F-41D6-920A-54D5DBA1EA7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3160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テキスト&#10;&#10;自動的に生成された説明">
            <a:extLst>
              <a:ext uri="{FF2B5EF4-FFF2-40B4-BE49-F238E27FC236}">
                <a16:creationId xmlns:a16="http://schemas.microsoft.com/office/drawing/2014/main" id="{7FB56634-A767-9293-32C0-622C24495B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559675" cy="10691813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A2CDDCB-EBEE-B146-0DEB-D398B3DAF3A2}"/>
              </a:ext>
            </a:extLst>
          </p:cNvPr>
          <p:cNvSpPr/>
          <p:nvPr userDrawn="1"/>
        </p:nvSpPr>
        <p:spPr>
          <a:xfrm>
            <a:off x="723900" y="257368"/>
            <a:ext cx="6271260" cy="281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DBD4AF8-0A96-A203-A2C2-CDB46F3D9ABF}"/>
              </a:ext>
            </a:extLst>
          </p:cNvPr>
          <p:cNvSpPr txBox="1"/>
          <p:nvPr userDrawn="1"/>
        </p:nvSpPr>
        <p:spPr>
          <a:xfrm>
            <a:off x="825398" y="194696"/>
            <a:ext cx="606826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700" b="1">
                <a:solidFill>
                  <a:srgbClr val="20ADE5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高齢者向けスマートフォン利用普及啓発事業</a:t>
            </a:r>
            <a:endParaRPr kumimoji="1" lang="ja-JP" altLang="en-US" sz="1700" b="1">
              <a:solidFill>
                <a:srgbClr val="20ADE5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024EE67-EF9E-9B0E-23E5-8A4D9C0DB3BE}"/>
              </a:ext>
            </a:extLst>
          </p:cNvPr>
          <p:cNvSpPr/>
          <p:nvPr userDrawn="1"/>
        </p:nvSpPr>
        <p:spPr>
          <a:xfrm>
            <a:off x="1856537" y="9719339"/>
            <a:ext cx="2502103" cy="461665"/>
          </a:xfrm>
          <a:prstGeom prst="rect">
            <a:avLst/>
          </a:prstGeom>
          <a:solidFill>
            <a:srgbClr val="DFF0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964D579-7AB0-BF99-56BD-6CF169EA2807}"/>
              </a:ext>
            </a:extLst>
          </p:cNvPr>
          <p:cNvSpPr txBox="1"/>
          <p:nvPr userDrawn="1"/>
        </p:nvSpPr>
        <p:spPr>
          <a:xfrm>
            <a:off x="1811135" y="9745771"/>
            <a:ext cx="2943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03-6775-9480</a:t>
            </a:r>
            <a:endParaRPr kumimoji="1" lang="ja-JP" altLang="en-US" sz="2400" b="1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DBD4AF8-0A96-A203-A2C2-CDB46F3D9ABF}"/>
              </a:ext>
            </a:extLst>
          </p:cNvPr>
          <p:cNvSpPr txBox="1"/>
          <p:nvPr userDrawn="1"/>
        </p:nvSpPr>
        <p:spPr>
          <a:xfrm>
            <a:off x="4322617" y="3150097"/>
            <a:ext cx="30815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ja-JP" altLang="en-US" sz="12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49197" y="1842773"/>
            <a:ext cx="1193264" cy="866896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6879" y="574615"/>
            <a:ext cx="7125582" cy="1022476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 userDrawn="1"/>
        </p:nvSpPr>
        <p:spPr>
          <a:xfrm>
            <a:off x="0" y="407964"/>
            <a:ext cx="7559675" cy="95410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スマートフォン</a:t>
            </a:r>
            <a:r>
              <a:rPr kumimoji="1" lang="ja-JP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体験会</a:t>
            </a: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4F3C2690-339E-A004-E5C1-F5F5A93BF5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5722" y="3197942"/>
            <a:ext cx="3290837" cy="1258763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DD78576A-7A4C-CF79-1902-D4535FE5DE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5722" y="5043340"/>
            <a:ext cx="3178452" cy="1369234"/>
          </a:xfrm>
          <a:prstGeom prst="rect">
            <a:avLst/>
          </a:prstGeom>
        </p:spPr>
      </p:pic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FA5266BF-8FFA-4B37-1D4B-C8263995664E}"/>
              </a:ext>
            </a:extLst>
          </p:cNvPr>
          <p:cNvSpPr/>
          <p:nvPr userDrawn="1"/>
        </p:nvSpPr>
        <p:spPr>
          <a:xfrm>
            <a:off x="4225722" y="5000570"/>
            <a:ext cx="3216739" cy="1407161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/>
          <a:p>
            <a:pPr>
              <a:lnSpc>
                <a:spcPts val="1700"/>
              </a:lnSpc>
            </a:pPr>
            <a:r>
              <a:rPr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体験会に参加されたスマートフォンをお持ち</a:t>
            </a:r>
            <a:endParaRPr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ts val="1700"/>
              </a:lnSpc>
            </a:pPr>
            <a:r>
              <a:rPr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でない方に、</a:t>
            </a:r>
            <a:r>
              <a:rPr lang="ja-JP" altLang="en-US" sz="1100" b="1" dirty="0">
                <a:solidFill>
                  <a:schemeClr val="accent2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最長</a:t>
            </a:r>
            <a:r>
              <a:rPr lang="en-US" altLang="ja-JP" sz="1100" b="1" dirty="0">
                <a:solidFill>
                  <a:schemeClr val="accent2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</a:t>
            </a:r>
            <a:r>
              <a:rPr lang="ja-JP" altLang="en-US" sz="1100" b="1" dirty="0">
                <a:solidFill>
                  <a:schemeClr val="accent2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ヶ月間のスマートフォンの</a:t>
            </a:r>
            <a:endParaRPr lang="en-US" altLang="ja-JP" sz="1100" b="1" dirty="0">
              <a:solidFill>
                <a:schemeClr val="accent2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ts val="1700"/>
              </a:lnSpc>
            </a:pPr>
            <a:r>
              <a:rPr lang="ja-JP" altLang="en-US" sz="1100" b="1" dirty="0">
                <a:solidFill>
                  <a:schemeClr val="accent2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貸出し</a:t>
            </a:r>
            <a:r>
              <a:rPr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を行っています。受付時に本人確認書類</a:t>
            </a:r>
            <a:endParaRPr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ts val="1700"/>
              </a:lnSpc>
            </a:pPr>
            <a:r>
              <a:rPr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（運転免許証、マイナンバーカード、パスポート、障害者手帳、住民基本台帳カードのいずれか</a:t>
            </a:r>
            <a:r>
              <a:rPr lang="en-US" altLang="ja-JP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</a:t>
            </a:r>
            <a:r>
              <a:rPr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種）が必要になります。</a:t>
            </a:r>
            <a:endParaRPr lang="ja-JP" altLang="en-US" sz="1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2903B50F-1A06-69E0-9EFC-30570D723D2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49196" y="1775342"/>
            <a:ext cx="1251872" cy="683336"/>
          </a:xfrm>
          <a:prstGeom prst="rect">
            <a:avLst/>
          </a:prstGeom>
          <a:ln>
            <a:noFill/>
          </a:ln>
        </p:spPr>
      </p:pic>
      <p:sp>
        <p:nvSpPr>
          <p:cNvPr id="35" name="円形吹き出し 37">
            <a:extLst>
              <a:ext uri="{FF2B5EF4-FFF2-40B4-BE49-F238E27FC236}">
                <a16:creationId xmlns:a16="http://schemas.microsoft.com/office/drawing/2014/main" id="{8AA97A44-28FB-2A7A-687A-D94764341F91}"/>
              </a:ext>
            </a:extLst>
          </p:cNvPr>
          <p:cNvSpPr/>
          <p:nvPr userDrawn="1"/>
        </p:nvSpPr>
        <p:spPr>
          <a:xfrm>
            <a:off x="6278499" y="1962085"/>
            <a:ext cx="947956" cy="594510"/>
          </a:xfrm>
          <a:prstGeom prst="wedgeEllipseCallout">
            <a:avLst>
              <a:gd name="adj1" fmla="val -36443"/>
              <a:gd name="adj2" fmla="val 652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300">
                <a:solidFill>
                  <a:srgbClr val="FF66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参加無料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3DAC7D8C-36E6-65D8-1F20-CEC558352AF8}"/>
              </a:ext>
            </a:extLst>
          </p:cNvPr>
          <p:cNvSpPr txBox="1"/>
          <p:nvPr userDrawn="1"/>
        </p:nvSpPr>
        <p:spPr>
          <a:xfrm>
            <a:off x="1" y="1293142"/>
            <a:ext cx="7559674" cy="3231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kumimoji="1" lang="ja-JP" altLang="en-US" sz="1500" b="1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①基本操作</a:t>
            </a:r>
            <a:r>
              <a:rPr kumimoji="1" lang="ja-JP" altLang="en-US" sz="1500" b="1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B4667EF5-80B5-7ED0-B3CF-D5EFBF699EF1}"/>
              </a:ext>
            </a:extLst>
          </p:cNvPr>
          <p:cNvSpPr/>
          <p:nvPr userDrawn="1"/>
        </p:nvSpPr>
        <p:spPr>
          <a:xfrm>
            <a:off x="4225720" y="3231238"/>
            <a:ext cx="3333953" cy="1204762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/>
          <a:p>
            <a:pPr>
              <a:lnSpc>
                <a:spcPts val="1700"/>
              </a:lnSpc>
            </a:pPr>
            <a:r>
              <a:rPr lang="en-US" altLang="ja-JP" sz="1100" b="1" dirty="0">
                <a:solidFill>
                  <a:srgbClr val="00B05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</a:t>
            </a:r>
            <a:r>
              <a:rPr lang="ja-JP" altLang="en-US" sz="1100" b="1" dirty="0">
                <a:solidFill>
                  <a:srgbClr val="00B05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時間の講義＆演習＋</a:t>
            </a:r>
            <a:r>
              <a:rPr lang="en-US" altLang="ja-JP" sz="1100" b="1" dirty="0">
                <a:solidFill>
                  <a:srgbClr val="00B05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</a:t>
            </a:r>
            <a:r>
              <a:rPr lang="ja-JP" altLang="en-US" sz="1100" b="1" dirty="0">
                <a:solidFill>
                  <a:srgbClr val="00B05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時間の質疑応答</a:t>
            </a:r>
            <a:r>
              <a:rPr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で構成</a:t>
            </a:r>
            <a:endParaRPr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ts val="1700"/>
              </a:lnSpc>
            </a:pPr>
            <a:r>
              <a:rPr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されます。楽しみながらスマートフォンの</a:t>
            </a:r>
          </a:p>
          <a:p>
            <a:pPr>
              <a:lnSpc>
                <a:spcPts val="1700"/>
              </a:lnSpc>
            </a:pPr>
            <a:r>
              <a:rPr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使い方を学習できる教室形式の体験会です！</a:t>
            </a:r>
          </a:p>
          <a:p>
            <a:pPr>
              <a:lnSpc>
                <a:spcPts val="1700"/>
              </a:lnSpc>
            </a:pPr>
            <a:r>
              <a:rPr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体験会はご自身のスマートフォンでも参加</a:t>
            </a:r>
          </a:p>
          <a:p>
            <a:pPr>
              <a:lnSpc>
                <a:spcPts val="1700"/>
              </a:lnSpc>
            </a:pPr>
            <a:r>
              <a:rPr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できます。</a:t>
            </a:r>
          </a:p>
        </p:txBody>
      </p:sp>
      <p:pic>
        <p:nvPicPr>
          <p:cNvPr id="11" name="図 10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408341" y="10254832"/>
            <a:ext cx="818113" cy="21705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800" y="9447087"/>
            <a:ext cx="802902" cy="802902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 userDrawn="1"/>
        </p:nvSpPr>
        <p:spPr>
          <a:xfrm>
            <a:off x="6373251" y="10230505"/>
            <a:ext cx="758451" cy="265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公式 </a:t>
            </a:r>
            <a:r>
              <a:rPr kumimoji="1" lang="en-US" altLang="ja-JP" sz="11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HP</a:t>
            </a:r>
            <a:endParaRPr kumimoji="1" lang="ja-JP" altLang="en-US" sz="11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2565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回コース(①＋②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テキスト&#10;&#10;自動的に生成された説明">
            <a:extLst>
              <a:ext uri="{FF2B5EF4-FFF2-40B4-BE49-F238E27FC236}">
                <a16:creationId xmlns:a16="http://schemas.microsoft.com/office/drawing/2014/main" id="{7FB56634-A767-9293-32C0-622C24495B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559675" cy="10691813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A2CDDCB-EBEE-B146-0DEB-D398B3DAF3A2}"/>
              </a:ext>
            </a:extLst>
          </p:cNvPr>
          <p:cNvSpPr/>
          <p:nvPr userDrawn="1"/>
        </p:nvSpPr>
        <p:spPr>
          <a:xfrm>
            <a:off x="723900" y="257368"/>
            <a:ext cx="6271260" cy="281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DBD4AF8-0A96-A203-A2C2-CDB46F3D9ABF}"/>
              </a:ext>
            </a:extLst>
          </p:cNvPr>
          <p:cNvSpPr txBox="1"/>
          <p:nvPr userDrawn="1"/>
        </p:nvSpPr>
        <p:spPr>
          <a:xfrm>
            <a:off x="825398" y="194696"/>
            <a:ext cx="606826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700" b="1">
                <a:solidFill>
                  <a:srgbClr val="20ADE5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高齢者向けスマートフォン利用普及啓発事業</a:t>
            </a:r>
            <a:endParaRPr kumimoji="1" lang="ja-JP" altLang="en-US" sz="1700" b="1">
              <a:solidFill>
                <a:srgbClr val="20ADE5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024EE67-EF9E-9B0E-23E5-8A4D9C0DB3BE}"/>
              </a:ext>
            </a:extLst>
          </p:cNvPr>
          <p:cNvSpPr/>
          <p:nvPr userDrawn="1"/>
        </p:nvSpPr>
        <p:spPr>
          <a:xfrm>
            <a:off x="1856537" y="9719339"/>
            <a:ext cx="2502103" cy="461665"/>
          </a:xfrm>
          <a:prstGeom prst="rect">
            <a:avLst/>
          </a:prstGeom>
          <a:solidFill>
            <a:srgbClr val="DFF0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964D579-7AB0-BF99-56BD-6CF169EA2807}"/>
              </a:ext>
            </a:extLst>
          </p:cNvPr>
          <p:cNvSpPr txBox="1"/>
          <p:nvPr userDrawn="1"/>
        </p:nvSpPr>
        <p:spPr>
          <a:xfrm>
            <a:off x="1811135" y="9745771"/>
            <a:ext cx="2943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03-6775-9480</a:t>
            </a:r>
            <a:endParaRPr kumimoji="1" lang="ja-JP" altLang="en-US" sz="2400" b="1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DBD4AF8-0A96-A203-A2C2-CDB46F3D9ABF}"/>
              </a:ext>
            </a:extLst>
          </p:cNvPr>
          <p:cNvSpPr txBox="1"/>
          <p:nvPr userDrawn="1"/>
        </p:nvSpPr>
        <p:spPr>
          <a:xfrm>
            <a:off x="4322617" y="3150097"/>
            <a:ext cx="30815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ja-JP" altLang="en-US" sz="12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49197" y="1842773"/>
            <a:ext cx="1193264" cy="866896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6879" y="574615"/>
            <a:ext cx="7125582" cy="1022476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 userDrawn="1"/>
        </p:nvSpPr>
        <p:spPr>
          <a:xfrm>
            <a:off x="0" y="407964"/>
            <a:ext cx="7559673" cy="95410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スマートフォン</a:t>
            </a:r>
            <a:r>
              <a:rPr kumimoji="1" lang="ja-JP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体験会</a:t>
            </a:r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2903B50F-1A06-69E0-9EFC-30570D723D2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49196" y="1775342"/>
            <a:ext cx="1251872" cy="683336"/>
          </a:xfrm>
          <a:prstGeom prst="rect">
            <a:avLst/>
          </a:prstGeom>
          <a:ln>
            <a:noFill/>
          </a:ln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B5FB19E-7C9C-971F-9E63-29EE3A20A5D3}"/>
              </a:ext>
            </a:extLst>
          </p:cNvPr>
          <p:cNvSpPr txBox="1"/>
          <p:nvPr userDrawn="1"/>
        </p:nvSpPr>
        <p:spPr>
          <a:xfrm>
            <a:off x="4322617" y="3150097"/>
            <a:ext cx="30815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ja-JP" altLang="en-US" sz="12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05391244-FB66-1422-C21B-855C71D0E6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5721" y="3264759"/>
            <a:ext cx="3333953" cy="110380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F1CA57A3-5988-A61B-B3B5-11A523885A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5722" y="5043340"/>
            <a:ext cx="3178452" cy="1369234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C740A25-22CE-66B0-FF2A-A52636DF6F49}"/>
              </a:ext>
            </a:extLst>
          </p:cNvPr>
          <p:cNvSpPr/>
          <p:nvPr userDrawn="1"/>
        </p:nvSpPr>
        <p:spPr>
          <a:xfrm>
            <a:off x="4225722" y="5000570"/>
            <a:ext cx="3216739" cy="1407161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/>
          <a:p>
            <a:pPr>
              <a:lnSpc>
                <a:spcPts val="1700"/>
              </a:lnSpc>
            </a:pPr>
            <a:r>
              <a:rPr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体験会に参加されたスマートフォンをお持ち</a:t>
            </a:r>
            <a:endParaRPr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ts val="1700"/>
              </a:lnSpc>
            </a:pPr>
            <a:r>
              <a:rPr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でない方に、</a:t>
            </a:r>
            <a:r>
              <a:rPr lang="ja-JP" altLang="en-US" sz="1100" b="1" dirty="0">
                <a:solidFill>
                  <a:schemeClr val="accent2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最長</a:t>
            </a:r>
            <a:r>
              <a:rPr lang="en-US" altLang="ja-JP" sz="1100" b="1" dirty="0">
                <a:solidFill>
                  <a:schemeClr val="accent2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</a:t>
            </a:r>
            <a:r>
              <a:rPr lang="ja-JP" altLang="en-US" sz="1100" b="1" dirty="0">
                <a:solidFill>
                  <a:schemeClr val="accent2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ヶ月間のスマートフォンの</a:t>
            </a:r>
            <a:endParaRPr lang="en-US" altLang="ja-JP" sz="1100" b="1" dirty="0">
              <a:solidFill>
                <a:schemeClr val="accent2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ts val="1700"/>
              </a:lnSpc>
            </a:pPr>
            <a:r>
              <a:rPr lang="ja-JP" altLang="en-US" sz="1100" b="1" dirty="0">
                <a:solidFill>
                  <a:schemeClr val="accent2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貸出し</a:t>
            </a:r>
            <a:r>
              <a:rPr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を行っています。受付時に本人確認書類</a:t>
            </a:r>
            <a:endParaRPr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ts val="1700"/>
              </a:lnSpc>
            </a:pPr>
            <a:r>
              <a:rPr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（運転免許証、マイナンバーカード、パスポート、障害者手帳、住民基本台帳カードのいずれか</a:t>
            </a:r>
            <a:r>
              <a:rPr lang="en-US" altLang="ja-JP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</a:t>
            </a:r>
            <a:r>
              <a:rPr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種）が必要になります。</a:t>
            </a:r>
            <a:endParaRPr lang="ja-JP" altLang="en-US" sz="1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5452FE09-D4CF-7793-49EF-4909112CC5E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49196" y="1775342"/>
            <a:ext cx="1251872" cy="683336"/>
          </a:xfrm>
          <a:prstGeom prst="rect">
            <a:avLst/>
          </a:prstGeom>
          <a:ln>
            <a:noFill/>
          </a:ln>
        </p:spPr>
      </p:pic>
      <p:sp>
        <p:nvSpPr>
          <p:cNvPr id="14" name="円形吹き出し 37">
            <a:extLst>
              <a:ext uri="{FF2B5EF4-FFF2-40B4-BE49-F238E27FC236}">
                <a16:creationId xmlns:a16="http://schemas.microsoft.com/office/drawing/2014/main" id="{58CC72B7-2FF5-FD07-8593-D695D990C270}"/>
              </a:ext>
            </a:extLst>
          </p:cNvPr>
          <p:cNvSpPr/>
          <p:nvPr userDrawn="1"/>
        </p:nvSpPr>
        <p:spPr>
          <a:xfrm>
            <a:off x="6278499" y="1962085"/>
            <a:ext cx="947956" cy="594510"/>
          </a:xfrm>
          <a:prstGeom prst="wedgeEllipseCallout">
            <a:avLst>
              <a:gd name="adj1" fmla="val -36443"/>
              <a:gd name="adj2" fmla="val 652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300">
                <a:solidFill>
                  <a:srgbClr val="FF66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参加無料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B4667EF5-80B5-7ED0-B3CF-D5EFBF699EF1}"/>
              </a:ext>
            </a:extLst>
          </p:cNvPr>
          <p:cNvSpPr/>
          <p:nvPr userDrawn="1"/>
        </p:nvSpPr>
        <p:spPr>
          <a:xfrm>
            <a:off x="4225720" y="3231238"/>
            <a:ext cx="3333953" cy="1204762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/>
          <a:p>
            <a:pPr>
              <a:lnSpc>
                <a:spcPts val="1700"/>
              </a:lnSpc>
            </a:pPr>
            <a:r>
              <a:rPr lang="en-US" altLang="ja-JP" sz="1100" b="1" dirty="0">
                <a:solidFill>
                  <a:srgbClr val="00B05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</a:t>
            </a:r>
            <a:r>
              <a:rPr lang="ja-JP" altLang="en-US" sz="1100" b="1" dirty="0">
                <a:solidFill>
                  <a:srgbClr val="00B05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時間の講義＆演習＋</a:t>
            </a:r>
            <a:r>
              <a:rPr lang="en-US" altLang="ja-JP" sz="1100" b="1" dirty="0">
                <a:solidFill>
                  <a:srgbClr val="00B05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</a:t>
            </a:r>
            <a:r>
              <a:rPr lang="ja-JP" altLang="en-US" sz="1100" b="1" dirty="0">
                <a:solidFill>
                  <a:srgbClr val="00B05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時間の質疑応答</a:t>
            </a:r>
            <a:r>
              <a:rPr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で構成</a:t>
            </a:r>
            <a:endParaRPr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ts val="1700"/>
              </a:lnSpc>
            </a:pPr>
            <a:r>
              <a:rPr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されます。スマートフォンの使い方を楽しみ</a:t>
            </a:r>
            <a:endParaRPr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ts val="1700"/>
              </a:lnSpc>
            </a:pPr>
            <a:r>
              <a:rPr lang="ja-JP" altLang="en-US" sz="1050" dirty="0" err="1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ながら</a:t>
            </a:r>
            <a:r>
              <a:rPr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学習し、</a:t>
            </a:r>
            <a:r>
              <a:rPr lang="en-US" altLang="ja-JP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LINE</a:t>
            </a:r>
            <a:r>
              <a:rPr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を使った身近な人との</a:t>
            </a:r>
            <a:endParaRPr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ts val="1700"/>
              </a:lnSpc>
            </a:pPr>
            <a:r>
              <a:rPr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やり取りに挑戦してみましょう！体験会は</a:t>
            </a:r>
            <a:endParaRPr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ts val="1700"/>
              </a:lnSpc>
            </a:pPr>
            <a:r>
              <a:rPr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ご自身のスマートフォンでも参加できます。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DAC7D8C-36E6-65D8-1F20-CEC558352AF8}"/>
              </a:ext>
            </a:extLst>
          </p:cNvPr>
          <p:cNvSpPr txBox="1"/>
          <p:nvPr userDrawn="1"/>
        </p:nvSpPr>
        <p:spPr>
          <a:xfrm>
            <a:off x="1" y="1293142"/>
            <a:ext cx="7559674" cy="3231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kumimoji="1" lang="ja-JP" altLang="en-US" sz="1500" b="1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①基本操作＋②コミュニケーション</a:t>
            </a:r>
            <a:r>
              <a:rPr kumimoji="1" lang="ja-JP" altLang="en-US" sz="1500" b="1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</a:p>
        </p:txBody>
      </p:sp>
      <p:pic>
        <p:nvPicPr>
          <p:cNvPr id="20" name="図 1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408341" y="10254832"/>
            <a:ext cx="818113" cy="217050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800" y="9447087"/>
            <a:ext cx="802902" cy="802902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 userDrawn="1"/>
        </p:nvSpPr>
        <p:spPr>
          <a:xfrm>
            <a:off x="6373251" y="10230505"/>
            <a:ext cx="758451" cy="265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公式 </a:t>
            </a:r>
            <a:r>
              <a:rPr kumimoji="1" lang="en-US" altLang="ja-JP" sz="11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HP</a:t>
            </a:r>
            <a:endParaRPr kumimoji="1" lang="ja-JP" altLang="en-US" sz="11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8841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回コース(①＋③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テキスト&#10;&#10;自動的に生成された説明">
            <a:extLst>
              <a:ext uri="{FF2B5EF4-FFF2-40B4-BE49-F238E27FC236}">
                <a16:creationId xmlns:a16="http://schemas.microsoft.com/office/drawing/2014/main" id="{7FB56634-A767-9293-32C0-622C24495B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559675" cy="10691813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A2CDDCB-EBEE-B146-0DEB-D398B3DAF3A2}"/>
              </a:ext>
            </a:extLst>
          </p:cNvPr>
          <p:cNvSpPr/>
          <p:nvPr userDrawn="1"/>
        </p:nvSpPr>
        <p:spPr>
          <a:xfrm>
            <a:off x="723900" y="257368"/>
            <a:ext cx="6271260" cy="281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DBD4AF8-0A96-A203-A2C2-CDB46F3D9ABF}"/>
              </a:ext>
            </a:extLst>
          </p:cNvPr>
          <p:cNvSpPr txBox="1"/>
          <p:nvPr userDrawn="1"/>
        </p:nvSpPr>
        <p:spPr>
          <a:xfrm>
            <a:off x="825398" y="194696"/>
            <a:ext cx="606826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700" b="1">
                <a:solidFill>
                  <a:srgbClr val="20ADE5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高齢者向けスマートフォン利用普及啓発事業</a:t>
            </a:r>
            <a:endParaRPr kumimoji="1" lang="ja-JP" altLang="en-US" sz="1700" b="1">
              <a:solidFill>
                <a:srgbClr val="20ADE5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024EE67-EF9E-9B0E-23E5-8A4D9C0DB3BE}"/>
              </a:ext>
            </a:extLst>
          </p:cNvPr>
          <p:cNvSpPr/>
          <p:nvPr userDrawn="1"/>
        </p:nvSpPr>
        <p:spPr>
          <a:xfrm>
            <a:off x="1856537" y="9719339"/>
            <a:ext cx="2502103" cy="461665"/>
          </a:xfrm>
          <a:prstGeom prst="rect">
            <a:avLst/>
          </a:prstGeom>
          <a:solidFill>
            <a:srgbClr val="DFF0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964D579-7AB0-BF99-56BD-6CF169EA2807}"/>
              </a:ext>
            </a:extLst>
          </p:cNvPr>
          <p:cNvSpPr txBox="1"/>
          <p:nvPr userDrawn="1"/>
        </p:nvSpPr>
        <p:spPr>
          <a:xfrm>
            <a:off x="1811135" y="9745771"/>
            <a:ext cx="2943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03-6775-9480</a:t>
            </a:r>
            <a:endParaRPr kumimoji="1" lang="ja-JP" altLang="en-US" sz="2400" b="1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49197" y="1842773"/>
            <a:ext cx="1193264" cy="866896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6879" y="574615"/>
            <a:ext cx="7125582" cy="1022476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2903B50F-1A06-69E0-9EFC-30570D723D2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49196" y="1775342"/>
            <a:ext cx="1251872" cy="683336"/>
          </a:xfrm>
          <a:prstGeom prst="rect">
            <a:avLst/>
          </a:prstGeom>
          <a:ln>
            <a:noFill/>
          </a:ln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454EEBF-7867-D2B3-9A5A-E95F3CA724D1}"/>
              </a:ext>
            </a:extLst>
          </p:cNvPr>
          <p:cNvSpPr txBox="1"/>
          <p:nvPr userDrawn="1"/>
        </p:nvSpPr>
        <p:spPr>
          <a:xfrm>
            <a:off x="0" y="420385"/>
            <a:ext cx="7559675" cy="95410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スマートフォン</a:t>
            </a:r>
            <a:r>
              <a:rPr kumimoji="1" lang="ja-JP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体験会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DBD4AF8-0A96-A203-A2C2-CDB46F3D9ABF}"/>
              </a:ext>
            </a:extLst>
          </p:cNvPr>
          <p:cNvSpPr txBox="1"/>
          <p:nvPr userDrawn="1"/>
        </p:nvSpPr>
        <p:spPr>
          <a:xfrm>
            <a:off x="4322617" y="3150097"/>
            <a:ext cx="30815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ja-JP" altLang="en-US" sz="12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49197" y="1842773"/>
            <a:ext cx="1193264" cy="866896"/>
          </a:xfrm>
          <a:prstGeom prst="rect">
            <a:avLst/>
          </a:prstGeom>
          <a:ln>
            <a:noFill/>
          </a:ln>
        </p:spPr>
      </p:pic>
      <p:pic>
        <p:nvPicPr>
          <p:cNvPr id="13" name="図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5722" y="3264759"/>
            <a:ext cx="3275346" cy="1103809"/>
          </a:xfrm>
          <a:prstGeom prst="rect">
            <a:avLst/>
          </a:prstGeom>
          <a:ln>
            <a:noFill/>
          </a:ln>
        </p:spPr>
      </p:pic>
      <p:sp>
        <p:nvSpPr>
          <p:cNvPr id="14" name="正方形/長方形 13"/>
          <p:cNvSpPr/>
          <p:nvPr userDrawn="1"/>
        </p:nvSpPr>
        <p:spPr>
          <a:xfrm>
            <a:off x="4225722" y="3231238"/>
            <a:ext cx="3318078" cy="1204762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/>
          <a:p>
            <a:pPr>
              <a:lnSpc>
                <a:spcPts val="1700"/>
              </a:lnSpc>
            </a:pPr>
            <a:r>
              <a:rPr lang="en-US" altLang="ja-JP" sz="1200" b="1">
                <a:solidFill>
                  <a:srgbClr val="00B05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</a:t>
            </a:r>
            <a:r>
              <a:rPr lang="ja-JP" altLang="en-US" sz="1200" b="1">
                <a:solidFill>
                  <a:srgbClr val="00B05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時間の講義＆演習＋</a:t>
            </a:r>
            <a:r>
              <a:rPr lang="en-US" altLang="ja-JP" sz="1200" b="1">
                <a:solidFill>
                  <a:srgbClr val="00B05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</a:t>
            </a:r>
            <a:r>
              <a:rPr lang="ja-JP" altLang="en-US" sz="1200" b="1">
                <a:solidFill>
                  <a:srgbClr val="00B05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時間の質疑応答</a:t>
            </a:r>
            <a:r>
              <a:rPr lang="ja-JP" altLang="en-US" sz="110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で</a:t>
            </a:r>
            <a:endParaRPr lang="en-US" altLang="ja-JP" sz="110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ts val="1700"/>
              </a:lnSpc>
            </a:pPr>
            <a:r>
              <a:rPr lang="ja-JP" altLang="en-US" sz="110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構成されます。スマートフォンの使い方を</a:t>
            </a:r>
            <a:endParaRPr lang="en-US" altLang="ja-JP" sz="110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ts val="1700"/>
              </a:lnSpc>
            </a:pPr>
            <a:r>
              <a:rPr lang="ja-JP" altLang="en-US" sz="110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楽しみながら学習し、情報を収集する方法を</a:t>
            </a:r>
            <a:endParaRPr lang="en-US" altLang="ja-JP" sz="110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ts val="1700"/>
              </a:lnSpc>
            </a:pPr>
            <a:r>
              <a:rPr lang="ja-JP" altLang="en-US" sz="110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紹介します！体験会はご自身のスマートフォン</a:t>
            </a:r>
            <a:endParaRPr lang="en-US" altLang="ja-JP" sz="110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ts val="1700"/>
              </a:lnSpc>
            </a:pPr>
            <a:r>
              <a:rPr lang="ja-JP" altLang="en-US" sz="110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でも参加できます。</a:t>
            </a:r>
          </a:p>
        </p:txBody>
      </p:sp>
      <p:pic>
        <p:nvPicPr>
          <p:cNvPr id="15" name="図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5722" y="5043340"/>
            <a:ext cx="3178452" cy="1369234"/>
          </a:xfrm>
          <a:prstGeom prst="rect">
            <a:avLst/>
          </a:prstGeom>
        </p:spPr>
      </p:pic>
      <p:sp>
        <p:nvSpPr>
          <p:cNvPr id="16" name="正方形/長方形 15"/>
          <p:cNvSpPr/>
          <p:nvPr userDrawn="1"/>
        </p:nvSpPr>
        <p:spPr>
          <a:xfrm>
            <a:off x="4225722" y="5000570"/>
            <a:ext cx="3216739" cy="1407161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/>
          <a:p>
            <a:pPr>
              <a:lnSpc>
                <a:spcPts val="1700"/>
              </a:lnSpc>
            </a:pPr>
            <a:r>
              <a:rPr lang="ja-JP" altLang="en-US" sz="110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体験会に参加されたスマートフォンをお持ち</a:t>
            </a:r>
            <a:endParaRPr lang="en-US" altLang="ja-JP" sz="110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ts val="1700"/>
              </a:lnSpc>
            </a:pPr>
            <a:r>
              <a:rPr lang="ja-JP" altLang="en-US" sz="110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でない方に、</a:t>
            </a:r>
            <a:r>
              <a:rPr lang="ja-JP" altLang="en-US" sz="1200" b="1">
                <a:solidFill>
                  <a:schemeClr val="accent2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最長</a:t>
            </a:r>
            <a:r>
              <a:rPr lang="en-US" altLang="ja-JP" sz="1200" b="1">
                <a:solidFill>
                  <a:schemeClr val="accent2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</a:t>
            </a:r>
            <a:r>
              <a:rPr lang="ja-JP" altLang="en-US" sz="1200" b="1">
                <a:solidFill>
                  <a:schemeClr val="accent2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ヶ月間のスマートフォンの貸出し</a:t>
            </a:r>
            <a:r>
              <a:rPr lang="ja-JP" altLang="en-US" sz="110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を行っています。受付時に本人確認</a:t>
            </a:r>
            <a:endParaRPr lang="en-US" altLang="ja-JP" sz="110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ts val="1700"/>
              </a:lnSpc>
            </a:pPr>
            <a:r>
              <a:rPr lang="ja-JP" altLang="en-US" sz="110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書類（運転免許証、マイナンバーカード、</a:t>
            </a:r>
            <a:endParaRPr lang="en-US" altLang="ja-JP" sz="110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ts val="1700"/>
              </a:lnSpc>
            </a:pPr>
            <a:r>
              <a:rPr lang="ja-JP" altLang="en-US" sz="110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パスポート、障害者手帳、住民基本台帳</a:t>
            </a:r>
            <a:endParaRPr lang="en-US" altLang="ja-JP" sz="110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ts val="1700"/>
              </a:lnSpc>
            </a:pPr>
            <a:r>
              <a:rPr lang="ja-JP" altLang="en-US" sz="110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カードのいずれか</a:t>
            </a:r>
            <a:r>
              <a:rPr lang="en-US" altLang="ja-JP" sz="110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</a:t>
            </a:r>
            <a:r>
              <a:rPr lang="ja-JP" altLang="en-US" sz="110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種）が必要になります。</a:t>
            </a:r>
            <a:endParaRPr lang="ja-JP" altLang="en-US" sz="105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18" name="図 1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49196" y="1775342"/>
            <a:ext cx="1251872" cy="683336"/>
          </a:xfrm>
          <a:prstGeom prst="rect">
            <a:avLst/>
          </a:prstGeom>
          <a:ln>
            <a:noFill/>
          </a:ln>
        </p:spPr>
      </p:pic>
      <p:sp>
        <p:nvSpPr>
          <p:cNvPr id="19" name="円形吹き出し 18"/>
          <p:cNvSpPr/>
          <p:nvPr userDrawn="1"/>
        </p:nvSpPr>
        <p:spPr>
          <a:xfrm>
            <a:off x="6278499" y="1962085"/>
            <a:ext cx="947956" cy="594510"/>
          </a:xfrm>
          <a:prstGeom prst="wedgeEllipseCallout">
            <a:avLst>
              <a:gd name="adj1" fmla="val -36443"/>
              <a:gd name="adj2" fmla="val 652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300">
                <a:solidFill>
                  <a:srgbClr val="FF66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参加無料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DBD4AF8-0A96-A203-A2C2-CDB46F3D9ABF}"/>
              </a:ext>
            </a:extLst>
          </p:cNvPr>
          <p:cNvSpPr txBox="1"/>
          <p:nvPr userDrawn="1"/>
        </p:nvSpPr>
        <p:spPr>
          <a:xfrm>
            <a:off x="4322617" y="3150097"/>
            <a:ext cx="30815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ja-JP" altLang="en-US" sz="12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1" name="図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49197" y="1842773"/>
            <a:ext cx="1193264" cy="866896"/>
          </a:xfrm>
          <a:prstGeom prst="rect">
            <a:avLst/>
          </a:prstGeom>
          <a:ln>
            <a:noFill/>
          </a:ln>
        </p:spPr>
      </p:pic>
      <p:pic>
        <p:nvPicPr>
          <p:cNvPr id="22" name="図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5722" y="3264759"/>
            <a:ext cx="3275346" cy="1103809"/>
          </a:xfrm>
          <a:prstGeom prst="rect">
            <a:avLst/>
          </a:prstGeom>
          <a:ln>
            <a:noFill/>
          </a:ln>
        </p:spPr>
      </p:pic>
      <p:sp>
        <p:nvSpPr>
          <p:cNvPr id="23" name="正方形/長方形 22"/>
          <p:cNvSpPr/>
          <p:nvPr userDrawn="1"/>
        </p:nvSpPr>
        <p:spPr>
          <a:xfrm>
            <a:off x="4225722" y="3231238"/>
            <a:ext cx="3318078" cy="1204762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/>
          <a:p>
            <a:pPr>
              <a:lnSpc>
                <a:spcPts val="1700"/>
              </a:lnSpc>
            </a:pPr>
            <a:r>
              <a:rPr lang="en-US" altLang="ja-JP" sz="1100" b="1" dirty="0">
                <a:solidFill>
                  <a:srgbClr val="00B05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</a:t>
            </a:r>
            <a:r>
              <a:rPr lang="ja-JP" altLang="en-US" sz="1100" b="1" dirty="0">
                <a:solidFill>
                  <a:srgbClr val="00B05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時間の講義＆演習＋</a:t>
            </a:r>
            <a:r>
              <a:rPr lang="en-US" altLang="ja-JP" sz="1100" b="1" dirty="0">
                <a:solidFill>
                  <a:srgbClr val="00B05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</a:t>
            </a:r>
            <a:r>
              <a:rPr lang="ja-JP" altLang="en-US" sz="1100" b="1" dirty="0">
                <a:solidFill>
                  <a:srgbClr val="00B05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時間の質疑応答</a:t>
            </a:r>
            <a:r>
              <a:rPr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で構成</a:t>
            </a:r>
            <a:endParaRPr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ts val="1700"/>
              </a:lnSpc>
            </a:pPr>
            <a:r>
              <a:rPr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されます。スマートフォンの使い方を楽しみ</a:t>
            </a:r>
            <a:endParaRPr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ts val="1700"/>
              </a:lnSpc>
            </a:pPr>
            <a:r>
              <a:rPr lang="ja-JP" altLang="en-US" sz="1050" dirty="0" err="1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ながら</a:t>
            </a:r>
            <a:r>
              <a:rPr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学習し、インターネット検索や動画を</a:t>
            </a:r>
            <a:endParaRPr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ts val="1700"/>
              </a:lnSpc>
            </a:pPr>
            <a:r>
              <a:rPr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閲覧する方法を紹介します！体験会はご自身の</a:t>
            </a:r>
            <a:endParaRPr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ts val="1700"/>
              </a:lnSpc>
            </a:pPr>
            <a:r>
              <a:rPr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スマートフォンでも参加できます。</a:t>
            </a:r>
          </a:p>
        </p:txBody>
      </p:sp>
      <p:pic>
        <p:nvPicPr>
          <p:cNvPr id="24" name="図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5722" y="5043340"/>
            <a:ext cx="3178452" cy="1369234"/>
          </a:xfrm>
          <a:prstGeom prst="rect">
            <a:avLst/>
          </a:prstGeom>
        </p:spPr>
      </p:pic>
      <p:sp>
        <p:nvSpPr>
          <p:cNvPr id="25" name="正方形/長方形 24"/>
          <p:cNvSpPr/>
          <p:nvPr userDrawn="1"/>
        </p:nvSpPr>
        <p:spPr>
          <a:xfrm>
            <a:off x="4225722" y="5000570"/>
            <a:ext cx="3216739" cy="1407161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/>
          <a:p>
            <a:pPr>
              <a:lnSpc>
                <a:spcPts val="1700"/>
              </a:lnSpc>
            </a:pPr>
            <a:r>
              <a:rPr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体験会に参加されたスマートフォンをお持ち</a:t>
            </a:r>
            <a:endParaRPr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ts val="1700"/>
              </a:lnSpc>
            </a:pPr>
            <a:r>
              <a:rPr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でない方に、</a:t>
            </a:r>
            <a:r>
              <a:rPr lang="ja-JP" altLang="en-US" sz="1100" b="1" dirty="0">
                <a:solidFill>
                  <a:schemeClr val="accent2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最長</a:t>
            </a:r>
            <a:r>
              <a:rPr lang="en-US" altLang="ja-JP" sz="1100" b="1" dirty="0">
                <a:solidFill>
                  <a:schemeClr val="accent2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</a:t>
            </a:r>
            <a:r>
              <a:rPr lang="ja-JP" altLang="en-US" sz="1100" b="1" dirty="0">
                <a:solidFill>
                  <a:schemeClr val="accent2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ヶ月間のスマートフォンの</a:t>
            </a:r>
            <a:endParaRPr lang="en-US" altLang="ja-JP" sz="1100" b="1" dirty="0">
              <a:solidFill>
                <a:schemeClr val="accent2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ts val="1700"/>
              </a:lnSpc>
            </a:pPr>
            <a:r>
              <a:rPr lang="ja-JP" altLang="en-US" sz="1100" b="1" dirty="0">
                <a:solidFill>
                  <a:schemeClr val="accent2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貸出し</a:t>
            </a:r>
            <a:r>
              <a:rPr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を行っています。受付時に本人確認書類</a:t>
            </a:r>
            <a:endParaRPr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ts val="1700"/>
              </a:lnSpc>
            </a:pPr>
            <a:r>
              <a:rPr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（運転免許証、マイナンバーカード、パスポート、障害者手帳、住民基本台帳カードのいずれか</a:t>
            </a:r>
            <a:r>
              <a:rPr lang="en-US" altLang="ja-JP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</a:t>
            </a:r>
            <a:r>
              <a:rPr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種）が必要になります。</a:t>
            </a:r>
            <a:endParaRPr lang="ja-JP" altLang="en-US" sz="1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26" name="図 2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49196" y="1775342"/>
            <a:ext cx="1251872" cy="683336"/>
          </a:xfrm>
          <a:prstGeom prst="rect">
            <a:avLst/>
          </a:prstGeom>
          <a:ln>
            <a:noFill/>
          </a:ln>
        </p:spPr>
      </p:pic>
      <p:sp>
        <p:nvSpPr>
          <p:cNvPr id="27" name="円形吹き出し 26"/>
          <p:cNvSpPr/>
          <p:nvPr userDrawn="1"/>
        </p:nvSpPr>
        <p:spPr>
          <a:xfrm>
            <a:off x="6278499" y="1962085"/>
            <a:ext cx="947956" cy="594510"/>
          </a:xfrm>
          <a:prstGeom prst="wedgeEllipseCallout">
            <a:avLst>
              <a:gd name="adj1" fmla="val -36443"/>
              <a:gd name="adj2" fmla="val 652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300">
                <a:solidFill>
                  <a:srgbClr val="FF66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参加無料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3DAC7D8C-36E6-65D8-1F20-CEC558352AF8}"/>
              </a:ext>
            </a:extLst>
          </p:cNvPr>
          <p:cNvSpPr txBox="1"/>
          <p:nvPr userDrawn="1"/>
        </p:nvSpPr>
        <p:spPr>
          <a:xfrm>
            <a:off x="1" y="1293142"/>
            <a:ext cx="7559674" cy="3231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kumimoji="1" lang="ja-JP" altLang="en-US" sz="1500" b="1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①基本操作＋③情報収集 ～</a:t>
            </a:r>
          </a:p>
        </p:txBody>
      </p:sp>
      <p:pic>
        <p:nvPicPr>
          <p:cNvPr id="28" name="図 2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408341" y="10254832"/>
            <a:ext cx="818113" cy="217050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800" y="9447087"/>
            <a:ext cx="802902" cy="802902"/>
          </a:xfrm>
          <a:prstGeom prst="rect">
            <a:avLst/>
          </a:prstGeom>
        </p:spPr>
      </p:pic>
      <p:sp>
        <p:nvSpPr>
          <p:cNvPr id="35" name="テキスト ボックス 34"/>
          <p:cNvSpPr txBox="1"/>
          <p:nvPr userDrawn="1"/>
        </p:nvSpPr>
        <p:spPr>
          <a:xfrm>
            <a:off x="6373251" y="10230505"/>
            <a:ext cx="758451" cy="265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公式 </a:t>
            </a:r>
            <a:r>
              <a:rPr kumimoji="1" lang="en-US" altLang="ja-JP" sz="11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HP</a:t>
            </a:r>
            <a:endParaRPr kumimoji="1" lang="ja-JP" altLang="en-US" sz="11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5745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回コース(①＋③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テキスト&#10;&#10;自動的に生成された説明">
            <a:extLst>
              <a:ext uri="{FF2B5EF4-FFF2-40B4-BE49-F238E27FC236}">
                <a16:creationId xmlns:a16="http://schemas.microsoft.com/office/drawing/2014/main" id="{7FB56634-A767-9293-32C0-622C24495B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559675" cy="10691813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A2CDDCB-EBEE-B146-0DEB-D398B3DAF3A2}"/>
              </a:ext>
            </a:extLst>
          </p:cNvPr>
          <p:cNvSpPr/>
          <p:nvPr userDrawn="1"/>
        </p:nvSpPr>
        <p:spPr>
          <a:xfrm>
            <a:off x="723900" y="257368"/>
            <a:ext cx="6271260" cy="281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DBD4AF8-0A96-A203-A2C2-CDB46F3D9ABF}"/>
              </a:ext>
            </a:extLst>
          </p:cNvPr>
          <p:cNvSpPr txBox="1"/>
          <p:nvPr userDrawn="1"/>
        </p:nvSpPr>
        <p:spPr>
          <a:xfrm>
            <a:off x="825398" y="194696"/>
            <a:ext cx="606826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700" b="1">
                <a:solidFill>
                  <a:srgbClr val="20ADE5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高齢者向けスマートフォン利用普及啓発事業</a:t>
            </a:r>
            <a:endParaRPr kumimoji="1" lang="ja-JP" altLang="en-US" sz="1700" b="1">
              <a:solidFill>
                <a:srgbClr val="20ADE5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024EE67-EF9E-9B0E-23E5-8A4D9C0DB3BE}"/>
              </a:ext>
            </a:extLst>
          </p:cNvPr>
          <p:cNvSpPr/>
          <p:nvPr userDrawn="1"/>
        </p:nvSpPr>
        <p:spPr>
          <a:xfrm>
            <a:off x="1856537" y="9719339"/>
            <a:ext cx="2502103" cy="461665"/>
          </a:xfrm>
          <a:prstGeom prst="rect">
            <a:avLst/>
          </a:prstGeom>
          <a:solidFill>
            <a:srgbClr val="DFF0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964D579-7AB0-BF99-56BD-6CF169EA2807}"/>
              </a:ext>
            </a:extLst>
          </p:cNvPr>
          <p:cNvSpPr txBox="1"/>
          <p:nvPr userDrawn="1"/>
        </p:nvSpPr>
        <p:spPr>
          <a:xfrm>
            <a:off x="1811135" y="9745771"/>
            <a:ext cx="2943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03-6775-9480</a:t>
            </a:r>
            <a:endParaRPr kumimoji="1" lang="ja-JP" altLang="en-US" sz="2400" b="1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49197" y="1842773"/>
            <a:ext cx="1193264" cy="866896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6879" y="574615"/>
            <a:ext cx="7125582" cy="1022476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2903B50F-1A06-69E0-9EFC-30570D723D2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49196" y="1775342"/>
            <a:ext cx="1251872" cy="683336"/>
          </a:xfrm>
          <a:prstGeom prst="rect">
            <a:avLst/>
          </a:prstGeom>
          <a:ln>
            <a:noFill/>
          </a:ln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454EEBF-7867-D2B3-9A5A-E95F3CA724D1}"/>
              </a:ext>
            </a:extLst>
          </p:cNvPr>
          <p:cNvSpPr txBox="1"/>
          <p:nvPr userDrawn="1"/>
        </p:nvSpPr>
        <p:spPr>
          <a:xfrm>
            <a:off x="0" y="407964"/>
            <a:ext cx="7559675" cy="95410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スマートフォン</a:t>
            </a:r>
            <a:r>
              <a:rPr kumimoji="1" lang="ja-JP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体験会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DBD4AF8-0A96-A203-A2C2-CDB46F3D9ABF}"/>
              </a:ext>
            </a:extLst>
          </p:cNvPr>
          <p:cNvSpPr txBox="1"/>
          <p:nvPr userDrawn="1"/>
        </p:nvSpPr>
        <p:spPr>
          <a:xfrm>
            <a:off x="4322617" y="3150097"/>
            <a:ext cx="30815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ja-JP" altLang="en-US" sz="12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49197" y="1842773"/>
            <a:ext cx="1193264" cy="866896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5722" y="3264759"/>
            <a:ext cx="3304632" cy="1103809"/>
          </a:xfrm>
          <a:prstGeom prst="rect">
            <a:avLst/>
          </a:prstGeom>
        </p:spPr>
      </p:pic>
      <p:sp>
        <p:nvSpPr>
          <p:cNvPr id="14" name="正方形/長方形 13"/>
          <p:cNvSpPr/>
          <p:nvPr userDrawn="1"/>
        </p:nvSpPr>
        <p:spPr>
          <a:xfrm>
            <a:off x="4225722" y="3231238"/>
            <a:ext cx="3492890" cy="1204762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/>
          <a:p>
            <a:pPr>
              <a:lnSpc>
                <a:spcPts val="1700"/>
              </a:lnSpc>
            </a:pPr>
            <a:r>
              <a:rPr lang="en-US" altLang="ja-JP" sz="1100" b="1" dirty="0">
                <a:solidFill>
                  <a:srgbClr val="00B05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</a:t>
            </a:r>
            <a:r>
              <a:rPr lang="ja-JP" altLang="en-US" sz="1100" b="1" dirty="0">
                <a:solidFill>
                  <a:srgbClr val="00B05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時間の講義＆演習＋</a:t>
            </a:r>
            <a:r>
              <a:rPr lang="en-US" altLang="ja-JP" sz="1100" b="1" dirty="0">
                <a:solidFill>
                  <a:srgbClr val="00B05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</a:t>
            </a:r>
            <a:r>
              <a:rPr lang="ja-JP" altLang="en-US" sz="1100" b="1" dirty="0">
                <a:solidFill>
                  <a:srgbClr val="00B05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時間の質疑応答</a:t>
            </a:r>
            <a:r>
              <a:rPr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で構成</a:t>
            </a:r>
            <a:endParaRPr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ts val="1700"/>
              </a:lnSpc>
            </a:pPr>
            <a:r>
              <a:rPr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されます。スマートフォンの使い方を楽しみ</a:t>
            </a:r>
            <a:endParaRPr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ts val="1700"/>
              </a:lnSpc>
            </a:pPr>
            <a:r>
              <a:rPr lang="ja-JP" altLang="en-US" sz="1050" dirty="0" err="1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ながら</a:t>
            </a:r>
            <a:r>
              <a:rPr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学習し、申請・決済を行う方法を</a:t>
            </a:r>
            <a:endParaRPr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ts val="1700"/>
              </a:lnSpc>
            </a:pPr>
            <a:r>
              <a:rPr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紹介します！体験会はご自身のスマートフォン</a:t>
            </a:r>
            <a:endParaRPr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ts val="1700"/>
              </a:lnSpc>
            </a:pPr>
            <a:r>
              <a:rPr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でも参加できます。</a:t>
            </a:r>
          </a:p>
        </p:txBody>
      </p:sp>
      <p:pic>
        <p:nvPicPr>
          <p:cNvPr id="15" name="図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5722" y="5043340"/>
            <a:ext cx="3178452" cy="1369234"/>
          </a:xfrm>
          <a:prstGeom prst="rect">
            <a:avLst/>
          </a:prstGeom>
        </p:spPr>
      </p:pic>
      <p:sp>
        <p:nvSpPr>
          <p:cNvPr id="16" name="正方形/長方形 15"/>
          <p:cNvSpPr/>
          <p:nvPr userDrawn="1"/>
        </p:nvSpPr>
        <p:spPr>
          <a:xfrm>
            <a:off x="4225722" y="5000570"/>
            <a:ext cx="3216739" cy="1407161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/>
          <a:p>
            <a:pPr>
              <a:lnSpc>
                <a:spcPts val="1700"/>
              </a:lnSpc>
            </a:pPr>
            <a:r>
              <a:rPr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体験会に参加されたスマートフォンをお持ち</a:t>
            </a:r>
            <a:endParaRPr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ts val="1700"/>
              </a:lnSpc>
            </a:pPr>
            <a:r>
              <a:rPr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でない方に、</a:t>
            </a:r>
            <a:r>
              <a:rPr lang="ja-JP" altLang="en-US" sz="1100" b="1" dirty="0">
                <a:solidFill>
                  <a:schemeClr val="accent2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最長</a:t>
            </a:r>
            <a:r>
              <a:rPr lang="en-US" altLang="ja-JP" sz="1100" b="1" dirty="0">
                <a:solidFill>
                  <a:schemeClr val="accent2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</a:t>
            </a:r>
            <a:r>
              <a:rPr lang="ja-JP" altLang="en-US" sz="1100" b="1" dirty="0">
                <a:solidFill>
                  <a:schemeClr val="accent2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ヶ月間のスマートフォンの</a:t>
            </a:r>
            <a:endParaRPr lang="en-US" altLang="ja-JP" sz="1100" b="1" dirty="0">
              <a:solidFill>
                <a:schemeClr val="accent2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ts val="1700"/>
              </a:lnSpc>
            </a:pPr>
            <a:r>
              <a:rPr lang="ja-JP" altLang="en-US" sz="1100" b="1" dirty="0">
                <a:solidFill>
                  <a:schemeClr val="accent2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貸出し</a:t>
            </a:r>
            <a:r>
              <a:rPr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を行っています。受付時に本人確認書類</a:t>
            </a:r>
            <a:endParaRPr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ts val="1700"/>
              </a:lnSpc>
            </a:pPr>
            <a:r>
              <a:rPr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（運転免許証、マイナンバーカード、パスポート、障害者手帳、住民基本台帳カードのいずれか</a:t>
            </a:r>
            <a:r>
              <a:rPr lang="en-US" altLang="ja-JP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</a:t>
            </a:r>
            <a:r>
              <a:rPr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種）が必要になります。</a:t>
            </a:r>
            <a:endParaRPr lang="ja-JP" altLang="en-US" sz="1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18" name="図 1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49196" y="1775342"/>
            <a:ext cx="1251872" cy="683336"/>
          </a:xfrm>
          <a:prstGeom prst="rect">
            <a:avLst/>
          </a:prstGeom>
        </p:spPr>
      </p:pic>
      <p:sp>
        <p:nvSpPr>
          <p:cNvPr id="19" name="円形吹き出し 18"/>
          <p:cNvSpPr/>
          <p:nvPr userDrawn="1"/>
        </p:nvSpPr>
        <p:spPr>
          <a:xfrm>
            <a:off x="6278499" y="1962085"/>
            <a:ext cx="947956" cy="594510"/>
          </a:xfrm>
          <a:prstGeom prst="wedgeEllipseCallout">
            <a:avLst>
              <a:gd name="adj1" fmla="val -36443"/>
              <a:gd name="adj2" fmla="val 652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300">
                <a:solidFill>
                  <a:srgbClr val="FF66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参加無料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DAC7D8C-36E6-65D8-1F20-CEC558352AF8}"/>
              </a:ext>
            </a:extLst>
          </p:cNvPr>
          <p:cNvSpPr txBox="1"/>
          <p:nvPr userDrawn="1"/>
        </p:nvSpPr>
        <p:spPr>
          <a:xfrm>
            <a:off x="1" y="1293142"/>
            <a:ext cx="7559674" cy="3231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kumimoji="1" lang="ja-JP" altLang="en-US" sz="1500" b="1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①基本操作＋④申請・決済</a:t>
            </a:r>
            <a:r>
              <a:rPr kumimoji="1" lang="en-US" altLang="ja-JP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</a:p>
        </p:txBody>
      </p:sp>
      <p:pic>
        <p:nvPicPr>
          <p:cNvPr id="20" name="図 1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408341" y="10254832"/>
            <a:ext cx="818113" cy="217050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800" y="9447087"/>
            <a:ext cx="802902" cy="802902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 userDrawn="1"/>
        </p:nvSpPr>
        <p:spPr>
          <a:xfrm>
            <a:off x="6373251" y="10230505"/>
            <a:ext cx="758451" cy="265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公式 </a:t>
            </a:r>
            <a:r>
              <a:rPr kumimoji="1" lang="en-US" altLang="ja-JP" sz="11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HP</a:t>
            </a:r>
            <a:endParaRPr kumimoji="1" lang="ja-JP" altLang="en-US" sz="11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0069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回コース(①＋③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テキスト&#10;&#10;自動的に生成された説明">
            <a:extLst>
              <a:ext uri="{FF2B5EF4-FFF2-40B4-BE49-F238E27FC236}">
                <a16:creationId xmlns:a16="http://schemas.microsoft.com/office/drawing/2014/main" id="{7FB56634-A767-9293-32C0-622C24495B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559675" cy="10691813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A2CDDCB-EBEE-B146-0DEB-D398B3DAF3A2}"/>
              </a:ext>
            </a:extLst>
          </p:cNvPr>
          <p:cNvSpPr/>
          <p:nvPr userDrawn="1"/>
        </p:nvSpPr>
        <p:spPr>
          <a:xfrm>
            <a:off x="723900" y="257368"/>
            <a:ext cx="6271260" cy="281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DBD4AF8-0A96-A203-A2C2-CDB46F3D9ABF}"/>
              </a:ext>
            </a:extLst>
          </p:cNvPr>
          <p:cNvSpPr txBox="1"/>
          <p:nvPr userDrawn="1"/>
        </p:nvSpPr>
        <p:spPr>
          <a:xfrm>
            <a:off x="825398" y="194696"/>
            <a:ext cx="606826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700" b="1">
                <a:solidFill>
                  <a:srgbClr val="20ADE5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高齢者向けスマートフォン利用普及啓発事業</a:t>
            </a:r>
            <a:endParaRPr kumimoji="1" lang="ja-JP" altLang="en-US" sz="1700" b="1">
              <a:solidFill>
                <a:srgbClr val="20ADE5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024EE67-EF9E-9B0E-23E5-8A4D9C0DB3BE}"/>
              </a:ext>
            </a:extLst>
          </p:cNvPr>
          <p:cNvSpPr/>
          <p:nvPr userDrawn="1"/>
        </p:nvSpPr>
        <p:spPr>
          <a:xfrm>
            <a:off x="1856537" y="9719339"/>
            <a:ext cx="2502103" cy="461665"/>
          </a:xfrm>
          <a:prstGeom prst="rect">
            <a:avLst/>
          </a:prstGeom>
          <a:solidFill>
            <a:srgbClr val="DFF0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964D579-7AB0-BF99-56BD-6CF169EA2807}"/>
              </a:ext>
            </a:extLst>
          </p:cNvPr>
          <p:cNvSpPr txBox="1"/>
          <p:nvPr userDrawn="1"/>
        </p:nvSpPr>
        <p:spPr>
          <a:xfrm>
            <a:off x="1811135" y="9745771"/>
            <a:ext cx="2943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03-6775-9480</a:t>
            </a:r>
            <a:endParaRPr kumimoji="1" lang="ja-JP" altLang="en-US" sz="2400" b="1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49197" y="1842773"/>
            <a:ext cx="1193264" cy="866896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6879" y="574615"/>
            <a:ext cx="7125582" cy="1022476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2903B50F-1A06-69E0-9EFC-30570D723D2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49196" y="1775342"/>
            <a:ext cx="1251872" cy="683336"/>
          </a:xfrm>
          <a:prstGeom prst="rect">
            <a:avLst/>
          </a:prstGeom>
          <a:ln>
            <a:noFill/>
          </a:ln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454EEBF-7867-D2B3-9A5A-E95F3CA724D1}"/>
              </a:ext>
            </a:extLst>
          </p:cNvPr>
          <p:cNvSpPr txBox="1"/>
          <p:nvPr userDrawn="1"/>
        </p:nvSpPr>
        <p:spPr>
          <a:xfrm>
            <a:off x="0" y="407964"/>
            <a:ext cx="7559675" cy="95410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スマートフォン</a:t>
            </a:r>
            <a:r>
              <a:rPr kumimoji="1" lang="ja-JP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体験会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DBD4AF8-0A96-A203-A2C2-CDB46F3D9ABF}"/>
              </a:ext>
            </a:extLst>
          </p:cNvPr>
          <p:cNvSpPr txBox="1"/>
          <p:nvPr userDrawn="1"/>
        </p:nvSpPr>
        <p:spPr>
          <a:xfrm>
            <a:off x="4322617" y="3150097"/>
            <a:ext cx="30815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ja-JP" altLang="en-US" sz="12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49197" y="1842773"/>
            <a:ext cx="1193264" cy="866896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5722" y="3264759"/>
            <a:ext cx="3304632" cy="1103809"/>
          </a:xfrm>
          <a:prstGeom prst="rect">
            <a:avLst/>
          </a:prstGeom>
        </p:spPr>
      </p:pic>
      <p:sp>
        <p:nvSpPr>
          <p:cNvPr id="14" name="正方形/長方形 13"/>
          <p:cNvSpPr/>
          <p:nvPr userDrawn="1"/>
        </p:nvSpPr>
        <p:spPr>
          <a:xfrm>
            <a:off x="4225722" y="3231238"/>
            <a:ext cx="3492890" cy="1204762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/>
          <a:p>
            <a:pPr>
              <a:lnSpc>
                <a:spcPts val="1700"/>
              </a:lnSpc>
            </a:pPr>
            <a:r>
              <a:rPr lang="en-US" altLang="ja-JP" sz="1100" b="1" dirty="0">
                <a:solidFill>
                  <a:srgbClr val="00B05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</a:t>
            </a:r>
            <a:r>
              <a:rPr lang="ja-JP" altLang="en-US" sz="1100" b="1" dirty="0">
                <a:solidFill>
                  <a:srgbClr val="00B05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時間の講義＆演習＋</a:t>
            </a:r>
            <a:r>
              <a:rPr lang="en-US" altLang="ja-JP" sz="1100" b="1" dirty="0">
                <a:solidFill>
                  <a:srgbClr val="00B05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</a:t>
            </a:r>
            <a:r>
              <a:rPr lang="ja-JP" altLang="en-US" sz="1100" b="1" dirty="0">
                <a:solidFill>
                  <a:srgbClr val="00B05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時間の質疑応答</a:t>
            </a:r>
            <a:r>
              <a:rPr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で構成</a:t>
            </a:r>
            <a:endParaRPr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ts val="1700"/>
              </a:lnSpc>
            </a:pPr>
            <a:r>
              <a:rPr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されます。全４回にわたり、基本から応用まで</a:t>
            </a:r>
            <a:endParaRPr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ts val="1700"/>
              </a:lnSpc>
            </a:pPr>
            <a:r>
              <a:rPr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体験できます！①スマートフォンの基本操作・</a:t>
            </a:r>
            <a:endParaRPr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ts val="1700"/>
              </a:lnSpc>
            </a:pPr>
            <a:r>
              <a:rPr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②</a:t>
            </a:r>
            <a:r>
              <a:rPr lang="en-US" altLang="ja-JP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LINE</a:t>
            </a:r>
            <a:r>
              <a:rPr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を使ったコミュニケーション・③イン</a:t>
            </a:r>
            <a:endParaRPr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ts val="1700"/>
              </a:lnSpc>
            </a:pPr>
            <a:r>
              <a:rPr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ターネット検索や動画閲覧・④申請・決済</a:t>
            </a:r>
          </a:p>
        </p:txBody>
      </p:sp>
      <p:pic>
        <p:nvPicPr>
          <p:cNvPr id="15" name="図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5722" y="5043340"/>
            <a:ext cx="3178452" cy="1369234"/>
          </a:xfrm>
          <a:prstGeom prst="rect">
            <a:avLst/>
          </a:prstGeom>
        </p:spPr>
      </p:pic>
      <p:sp>
        <p:nvSpPr>
          <p:cNvPr id="16" name="正方形/長方形 15"/>
          <p:cNvSpPr/>
          <p:nvPr userDrawn="1"/>
        </p:nvSpPr>
        <p:spPr>
          <a:xfrm>
            <a:off x="4225722" y="5000570"/>
            <a:ext cx="3216739" cy="1407161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/>
          <a:p>
            <a:pPr>
              <a:lnSpc>
                <a:spcPts val="1700"/>
              </a:lnSpc>
            </a:pPr>
            <a:r>
              <a:rPr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体験会に参加されたスマートフォンをお持ち</a:t>
            </a:r>
            <a:endParaRPr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ts val="1700"/>
              </a:lnSpc>
            </a:pPr>
            <a:r>
              <a:rPr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でない方に、</a:t>
            </a:r>
            <a:r>
              <a:rPr lang="ja-JP" altLang="en-US" sz="1100" b="1" dirty="0">
                <a:solidFill>
                  <a:schemeClr val="accent2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最長</a:t>
            </a:r>
            <a:r>
              <a:rPr lang="en-US" altLang="ja-JP" sz="1100" b="1" dirty="0">
                <a:solidFill>
                  <a:schemeClr val="accent2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3</a:t>
            </a:r>
            <a:r>
              <a:rPr lang="ja-JP" altLang="en-US" sz="1100" b="1" dirty="0">
                <a:solidFill>
                  <a:schemeClr val="accent2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ヶ月間のスマートフォンの</a:t>
            </a:r>
            <a:endParaRPr lang="en-US" altLang="ja-JP" sz="1100" b="1" dirty="0">
              <a:solidFill>
                <a:schemeClr val="accent2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ts val="1700"/>
              </a:lnSpc>
            </a:pPr>
            <a:r>
              <a:rPr lang="ja-JP" altLang="en-US" sz="1100" b="1" dirty="0">
                <a:solidFill>
                  <a:schemeClr val="accent2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貸出し</a:t>
            </a:r>
            <a:r>
              <a:rPr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を行っています。受付時に本人確認書類</a:t>
            </a:r>
            <a:endParaRPr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ts val="1700"/>
              </a:lnSpc>
            </a:pPr>
            <a:r>
              <a:rPr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（運転免許証、マイナンバーカード、パスポート、障害者手帳、住民基本台帳カードのいずれか</a:t>
            </a:r>
            <a:r>
              <a:rPr lang="en-US" altLang="ja-JP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</a:t>
            </a:r>
            <a:r>
              <a:rPr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種）が必要になります。</a:t>
            </a:r>
            <a:endParaRPr lang="ja-JP" altLang="en-US" sz="1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18" name="図 1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49196" y="1775342"/>
            <a:ext cx="1251872" cy="683336"/>
          </a:xfrm>
          <a:prstGeom prst="rect">
            <a:avLst/>
          </a:prstGeom>
        </p:spPr>
      </p:pic>
      <p:sp>
        <p:nvSpPr>
          <p:cNvPr id="19" name="円形吹き出し 18"/>
          <p:cNvSpPr/>
          <p:nvPr userDrawn="1"/>
        </p:nvSpPr>
        <p:spPr>
          <a:xfrm>
            <a:off x="6278499" y="1962085"/>
            <a:ext cx="947956" cy="594510"/>
          </a:xfrm>
          <a:prstGeom prst="wedgeEllipseCallout">
            <a:avLst>
              <a:gd name="adj1" fmla="val -36443"/>
              <a:gd name="adj2" fmla="val 652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300">
                <a:solidFill>
                  <a:srgbClr val="FF66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参加無料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DAC7D8C-36E6-65D8-1F20-CEC558352AF8}"/>
              </a:ext>
            </a:extLst>
          </p:cNvPr>
          <p:cNvSpPr txBox="1"/>
          <p:nvPr userDrawn="1"/>
        </p:nvSpPr>
        <p:spPr>
          <a:xfrm>
            <a:off x="1" y="1293142"/>
            <a:ext cx="7559674" cy="3231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kumimoji="1" lang="ja-JP" altLang="en-US" sz="1500" b="1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全</a:t>
            </a:r>
            <a:r>
              <a:rPr kumimoji="1" lang="en-US" altLang="ja-JP" sz="1500" b="1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</a:t>
            </a:r>
            <a:r>
              <a:rPr kumimoji="1" lang="ja-JP" altLang="en-US" sz="1500" b="1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回コース（基本操作・コミュニケーション・情報収集・申請</a:t>
            </a:r>
            <a:r>
              <a:rPr kumimoji="1" lang="en-US" altLang="ja-JP" sz="1500" b="1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/</a:t>
            </a:r>
            <a:r>
              <a:rPr kumimoji="1" lang="ja-JP" altLang="en-US" sz="1500" b="1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決済）</a:t>
            </a:r>
            <a:r>
              <a:rPr kumimoji="1" lang="ja-JP" alt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～</a:t>
            </a:r>
          </a:p>
        </p:txBody>
      </p:sp>
      <p:pic>
        <p:nvPicPr>
          <p:cNvPr id="20" name="図 1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408341" y="10254832"/>
            <a:ext cx="818113" cy="217050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800" y="9447087"/>
            <a:ext cx="802902" cy="802902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 userDrawn="1"/>
        </p:nvSpPr>
        <p:spPr>
          <a:xfrm>
            <a:off x="6373251" y="10230505"/>
            <a:ext cx="758451" cy="265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公式 </a:t>
            </a:r>
            <a:r>
              <a:rPr kumimoji="1" lang="en-US" altLang="ja-JP" sz="11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HP</a:t>
            </a:r>
            <a:endParaRPr kumimoji="1" lang="ja-JP" altLang="en-US" sz="11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8507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A377CB6A-4BC0-86E9-6984-2F0C07D67F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7559675" cy="10691813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2774FF9-BC36-E111-8570-00A2DEE589E5}"/>
              </a:ext>
            </a:extLst>
          </p:cNvPr>
          <p:cNvSpPr/>
          <p:nvPr userDrawn="1"/>
        </p:nvSpPr>
        <p:spPr>
          <a:xfrm>
            <a:off x="674687" y="248037"/>
            <a:ext cx="6271260" cy="281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062A0C2-EB7C-4780-F8F7-96208635D34C}"/>
              </a:ext>
            </a:extLst>
          </p:cNvPr>
          <p:cNvSpPr txBox="1"/>
          <p:nvPr userDrawn="1"/>
        </p:nvSpPr>
        <p:spPr>
          <a:xfrm>
            <a:off x="816725" y="183654"/>
            <a:ext cx="606826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700" b="1">
                <a:solidFill>
                  <a:srgbClr val="8FC32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高齢者向けスマートフォン利用普及啓発事業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D24E122-9B84-26FA-19E1-1C7009D4BD83}"/>
              </a:ext>
            </a:extLst>
          </p:cNvPr>
          <p:cNvSpPr/>
          <p:nvPr userDrawn="1"/>
        </p:nvSpPr>
        <p:spPr>
          <a:xfrm>
            <a:off x="1887017" y="9722729"/>
            <a:ext cx="2799283" cy="461665"/>
          </a:xfrm>
          <a:prstGeom prst="rect">
            <a:avLst/>
          </a:prstGeom>
          <a:solidFill>
            <a:srgbClr val="EBF3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34EACA6-F468-96D1-5BF4-5F105853EA01}"/>
              </a:ext>
            </a:extLst>
          </p:cNvPr>
          <p:cNvSpPr txBox="1"/>
          <p:nvPr userDrawn="1"/>
        </p:nvSpPr>
        <p:spPr>
          <a:xfrm>
            <a:off x="1822405" y="9704392"/>
            <a:ext cx="2943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03-6775-9480</a:t>
            </a:r>
            <a:endParaRPr kumimoji="1" lang="ja-JP" altLang="en-US" sz="24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6674" y="555934"/>
            <a:ext cx="7030949" cy="1028628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83086" y="2002971"/>
            <a:ext cx="1132411" cy="113346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454EEBF-7867-D2B3-9A5A-E95F3CA724D1}"/>
              </a:ext>
            </a:extLst>
          </p:cNvPr>
          <p:cNvSpPr txBox="1"/>
          <p:nvPr userDrawn="1"/>
        </p:nvSpPr>
        <p:spPr>
          <a:xfrm>
            <a:off x="-17690" y="511524"/>
            <a:ext cx="7559675" cy="95410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スマートフォン</a:t>
            </a:r>
            <a:r>
              <a:rPr kumimoji="1" lang="ja-JP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相談会</a:t>
            </a:r>
          </a:p>
        </p:txBody>
      </p:sp>
      <p:sp>
        <p:nvSpPr>
          <p:cNvPr id="14" name="円形吹き出し 13"/>
          <p:cNvSpPr/>
          <p:nvPr userDrawn="1"/>
        </p:nvSpPr>
        <p:spPr>
          <a:xfrm>
            <a:off x="6229377" y="2273323"/>
            <a:ext cx="968258" cy="592758"/>
          </a:xfrm>
          <a:prstGeom prst="wedgeEllipseCallout">
            <a:avLst>
              <a:gd name="adj1" fmla="val -36443"/>
              <a:gd name="adj2" fmla="val 652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300">
                <a:solidFill>
                  <a:srgbClr val="FF66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参加無料</a:t>
            </a:r>
          </a:p>
        </p:txBody>
      </p:sp>
      <p:pic>
        <p:nvPicPr>
          <p:cNvPr id="6" name="図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518130" y="10100440"/>
            <a:ext cx="1616248" cy="30086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800" y="9447087"/>
            <a:ext cx="802902" cy="802902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 userDrawn="1"/>
        </p:nvSpPr>
        <p:spPr>
          <a:xfrm>
            <a:off x="6373251" y="10230505"/>
            <a:ext cx="758451" cy="265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公式 </a:t>
            </a:r>
            <a:r>
              <a:rPr kumimoji="1" lang="en-US" altLang="ja-JP" sz="11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HP</a:t>
            </a:r>
            <a:endParaRPr kumimoji="1" lang="ja-JP" altLang="en-US" sz="11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6311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E832D-809E-D64C-BECC-3457716F978C}" type="datetimeFigureOut">
              <a:rPr kumimoji="1" lang="ja-JP" altLang="en-US" smtClean="0"/>
              <a:t>2024/10/16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43C72-DA8F-814E-A433-ADB9EB036E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625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2" r:id="rId6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79BA537-BE84-3FEE-59B0-C405E9610FF8}"/>
              </a:ext>
            </a:extLst>
          </p:cNvPr>
          <p:cNvSpPr txBox="1"/>
          <p:nvPr/>
        </p:nvSpPr>
        <p:spPr>
          <a:xfrm>
            <a:off x="1883664" y="7360920"/>
            <a:ext cx="526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 smtClean="0">
                <a:latin typeface="HGMaruGothicMPRO" panose="020F0600000000000000" pitchFamily="34" charset="-128"/>
                <a:ea typeface="HGMaruGothicMPRO" panose="020F0600000000000000" pitchFamily="34" charset="-128"/>
              </a:rPr>
              <a:t>令和</a:t>
            </a:r>
            <a:r>
              <a:rPr kumimoji="1" lang="ja-JP" altLang="en-US" sz="2000" b="1" dirty="0" smtClean="0">
                <a:latin typeface="HGMaruGothicMPRO" panose="020F0600000000000000" pitchFamily="34" charset="-128"/>
                <a:ea typeface="HGMaruGothicMPRO" panose="020F0600000000000000" pitchFamily="34" charset="-128"/>
              </a:rPr>
              <a:t>７年１月</a:t>
            </a:r>
            <a:r>
              <a:rPr kumimoji="1" lang="ja-JP" altLang="en-US" sz="2000" b="1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１０</a:t>
            </a:r>
            <a:r>
              <a:rPr kumimoji="1" lang="ja-JP" altLang="en-US" sz="2000" b="1" dirty="0" smtClean="0">
                <a:latin typeface="HGMaruGothicMPRO" panose="020F0600000000000000" pitchFamily="34" charset="-128"/>
                <a:ea typeface="HGMaruGothicMPRO" panose="020F0600000000000000" pitchFamily="34" charset="-128"/>
              </a:rPr>
              <a:t>日（金）</a:t>
            </a:r>
            <a:r>
              <a:rPr kumimoji="1" lang="ja-JP" altLang="en-US" sz="2000" b="1" dirty="0" smtClean="0">
                <a:latin typeface="HGMaruGothicMPRO" panose="020F0600000000000000" pitchFamily="34" charset="-128"/>
                <a:ea typeface="HGMaruGothicMPRO" panose="020F0600000000000000" pitchFamily="34" charset="-128"/>
              </a:rPr>
              <a:t>１０時～１３時</a:t>
            </a:r>
            <a:endParaRPr kumimoji="1" lang="ja-JP" altLang="en-US" sz="2000" b="1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C4F8CD8-E7F9-9C45-15A2-8405B13FA6B0}"/>
              </a:ext>
            </a:extLst>
          </p:cNvPr>
          <p:cNvSpPr txBox="1"/>
          <p:nvPr/>
        </p:nvSpPr>
        <p:spPr>
          <a:xfrm>
            <a:off x="2112264" y="8050598"/>
            <a:ext cx="4251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徳丸</a:t>
            </a:r>
            <a:r>
              <a:rPr kumimoji="1" lang="ja-JP" altLang="en-US" sz="2000" b="1" dirty="0" smtClean="0">
                <a:latin typeface="HGMaruGothicMPRO" panose="020F0600000000000000" pitchFamily="34" charset="-128"/>
                <a:ea typeface="HGMaruGothicMPRO" panose="020F0600000000000000" pitchFamily="34" charset="-128"/>
              </a:rPr>
              <a:t>地域センター　洋室</a:t>
            </a:r>
            <a:r>
              <a:rPr kumimoji="1" lang="en-US" altLang="ja-JP" sz="2000" b="1" dirty="0" smtClean="0">
                <a:latin typeface="HGMaruGothicMPRO" panose="020F0600000000000000" pitchFamily="34" charset="-128"/>
                <a:ea typeface="HGMaruGothicMPRO" panose="020F0600000000000000" pitchFamily="34" charset="-128"/>
              </a:rPr>
              <a:t>A</a:t>
            </a:r>
            <a:endParaRPr kumimoji="1" lang="ja-JP" altLang="en-US" sz="2000" b="1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C4F8CD8-E7F9-9C45-15A2-8405B13FA6B0}"/>
              </a:ext>
            </a:extLst>
          </p:cNvPr>
          <p:cNvSpPr txBox="1"/>
          <p:nvPr/>
        </p:nvSpPr>
        <p:spPr>
          <a:xfrm>
            <a:off x="1810512" y="8432499"/>
            <a:ext cx="5248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>
                <a:latin typeface="HGMaruGothicMPRO" panose="020F0600000000000000" pitchFamily="34" charset="-128"/>
                <a:ea typeface="HGMaruGothicMPRO" panose="020F0600000000000000" pitchFamily="34" charset="-128"/>
              </a:rPr>
              <a:t>（</a:t>
            </a:r>
            <a:r>
              <a:rPr kumimoji="1" lang="zh-CN" altLang="en-US" sz="1400" b="1" dirty="0" smtClean="0">
                <a:latin typeface="HGMaruGothicMPRO" panose="020F0600000000000000" pitchFamily="34" charset="-128"/>
                <a:ea typeface="HGMaruGothicMPRO" panose="020F0600000000000000" pitchFamily="34" charset="-128"/>
              </a:rPr>
              <a:t>徳丸</a:t>
            </a:r>
            <a:r>
              <a:rPr kumimoji="1" lang="en-US" altLang="zh-CN" sz="1400" b="1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3</a:t>
            </a:r>
            <a:r>
              <a:rPr kumimoji="1" lang="zh-CN" altLang="en-US" sz="1400" b="1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丁目</a:t>
            </a:r>
            <a:r>
              <a:rPr kumimoji="1" lang="en-US" altLang="zh-CN" sz="1400" b="1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35</a:t>
            </a:r>
            <a:r>
              <a:rPr kumimoji="1" lang="zh-CN" altLang="en-US" sz="1400" b="1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番</a:t>
            </a:r>
            <a:r>
              <a:rPr kumimoji="1" lang="en-US" altLang="zh-CN" sz="1400" b="1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15</a:t>
            </a:r>
            <a:r>
              <a:rPr kumimoji="1" lang="zh-CN" altLang="en-US" sz="1400" b="1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号</a:t>
            </a:r>
            <a:r>
              <a:rPr kumimoji="1" lang="ja-JP" altLang="en-US" sz="1400" b="1" dirty="0" smtClean="0">
                <a:latin typeface="HGMaruGothicMPRO" panose="020F0600000000000000" pitchFamily="34" charset="-128"/>
                <a:ea typeface="HGMaruGothicMPRO" panose="020F0600000000000000" pitchFamily="34" charset="-128"/>
              </a:rPr>
              <a:t>　</a:t>
            </a:r>
            <a:r>
              <a:rPr kumimoji="1" lang="zh-TW" altLang="en-US" sz="1400" b="1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東武東上線「東武練馬」下車</a:t>
            </a:r>
            <a:r>
              <a:rPr kumimoji="1" lang="en-US" altLang="zh-TW" sz="1400" b="1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10</a:t>
            </a:r>
            <a:r>
              <a:rPr kumimoji="1" lang="zh-TW" altLang="en-US" sz="1400" b="1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分</a:t>
            </a:r>
            <a:r>
              <a:rPr kumimoji="1" lang="ja-JP" altLang="en-US" sz="1400" b="1" dirty="0" smtClean="0">
                <a:latin typeface="HGMaruGothicMPRO" panose="020F0600000000000000" pitchFamily="34" charset="-128"/>
                <a:ea typeface="HGMaruGothicMPRO" panose="020F0600000000000000" pitchFamily="34" charset="-128"/>
              </a:rPr>
              <a:t>）</a:t>
            </a:r>
            <a:endParaRPr kumimoji="1" lang="ja-JP" altLang="en-US" sz="1400" b="1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196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79BA537-BE84-3FEE-59B0-C405E9610FF8}"/>
              </a:ext>
            </a:extLst>
          </p:cNvPr>
          <p:cNvSpPr txBox="1"/>
          <p:nvPr/>
        </p:nvSpPr>
        <p:spPr>
          <a:xfrm>
            <a:off x="1748250" y="7357730"/>
            <a:ext cx="5411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latin typeface="HGMaruGothicMPRO" panose="020F0600000000000000" pitchFamily="34" charset="-128"/>
                <a:ea typeface="HGMaruGothicMPRO" panose="020F0600000000000000" pitchFamily="34" charset="-128"/>
              </a:rPr>
              <a:t>令和</a:t>
            </a:r>
            <a:r>
              <a:rPr kumimoji="1" lang="ja-JP" altLang="en-US" sz="2000" b="1" dirty="0" smtClean="0">
                <a:latin typeface="HGMaruGothicMPRO" panose="020F0600000000000000" pitchFamily="34" charset="-128"/>
                <a:ea typeface="HGMaruGothicMPRO" panose="020F0600000000000000" pitchFamily="34" charset="-128"/>
              </a:rPr>
              <a:t>７年１月</a:t>
            </a:r>
            <a:r>
              <a:rPr kumimoji="1" lang="ja-JP" altLang="en-US" sz="2000" b="1" dirty="0" smtClean="0">
                <a:latin typeface="HGMaruGothicMPRO" panose="020F0600000000000000" pitchFamily="34" charset="-128"/>
                <a:ea typeface="HGMaruGothicMPRO" panose="020F0600000000000000" pitchFamily="34" charset="-128"/>
              </a:rPr>
              <a:t>１４日（火</a:t>
            </a:r>
            <a:r>
              <a:rPr kumimoji="1" lang="ja-JP" altLang="en-US" sz="2000" b="1" dirty="0" smtClean="0">
                <a:latin typeface="HGMaruGothicMPRO" panose="020F0600000000000000" pitchFamily="34" charset="-128"/>
                <a:ea typeface="HGMaruGothicMPRO" panose="020F0600000000000000" pitchFamily="34" charset="-128"/>
              </a:rPr>
              <a:t>）</a:t>
            </a:r>
            <a:r>
              <a:rPr kumimoji="1" lang="ja-JP" altLang="en-US" sz="2000" b="1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１４</a:t>
            </a:r>
            <a:r>
              <a:rPr kumimoji="1" lang="ja-JP" altLang="en-US" sz="2000" b="1" dirty="0" smtClean="0">
                <a:latin typeface="HGMaruGothicMPRO" panose="020F0600000000000000" pitchFamily="34" charset="-128"/>
                <a:ea typeface="HGMaruGothicMPRO" panose="020F0600000000000000" pitchFamily="34" charset="-128"/>
              </a:rPr>
              <a:t>時～</a:t>
            </a:r>
            <a:r>
              <a:rPr kumimoji="1" lang="ja-JP" altLang="en-US" sz="2000" b="1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１７</a:t>
            </a:r>
            <a:r>
              <a:rPr kumimoji="1" lang="ja-JP" altLang="en-US" sz="2000" b="1" dirty="0" smtClean="0">
                <a:latin typeface="HGMaruGothicMPRO" panose="020F0600000000000000" pitchFamily="34" charset="-128"/>
                <a:ea typeface="HGMaruGothicMPRO" panose="020F0600000000000000" pitchFamily="34" charset="-128"/>
              </a:rPr>
              <a:t>時</a:t>
            </a:r>
            <a:endParaRPr kumimoji="1" lang="ja-JP" altLang="en-US" sz="2000" b="1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C4F8CD8-E7F9-9C45-15A2-8405B13FA6B0}"/>
              </a:ext>
            </a:extLst>
          </p:cNvPr>
          <p:cNvSpPr txBox="1"/>
          <p:nvPr/>
        </p:nvSpPr>
        <p:spPr>
          <a:xfrm>
            <a:off x="1748250" y="8010335"/>
            <a:ext cx="5502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latin typeface="HGMaruGothicMPRO" panose="020F0600000000000000" pitchFamily="34" charset="-128"/>
                <a:ea typeface="HGMaruGothicMPRO" panose="020F0600000000000000" pitchFamily="34" charset="-128"/>
              </a:rPr>
              <a:t>下赤塚地域センター　第１レクリエーションホール</a:t>
            </a:r>
            <a:endParaRPr kumimoji="1" lang="ja-JP" altLang="en-US" b="1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C4F8CD8-E7F9-9C45-15A2-8405B13FA6B0}"/>
              </a:ext>
            </a:extLst>
          </p:cNvPr>
          <p:cNvSpPr txBox="1"/>
          <p:nvPr/>
        </p:nvSpPr>
        <p:spPr>
          <a:xfrm>
            <a:off x="1913311" y="8379667"/>
            <a:ext cx="5246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>
                <a:latin typeface="HGMaruGothicMPRO" panose="020F0600000000000000" pitchFamily="34" charset="-128"/>
                <a:ea typeface="HGMaruGothicMPRO" panose="020F0600000000000000" pitchFamily="34" charset="-128"/>
              </a:rPr>
              <a:t>（赤塚</a:t>
            </a:r>
            <a:r>
              <a:rPr kumimoji="1" lang="ja-JP" altLang="en-US" sz="1400" b="1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六丁目</a:t>
            </a:r>
            <a:r>
              <a:rPr kumimoji="1" lang="en-US" altLang="ja-JP" sz="1400" b="1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38</a:t>
            </a:r>
            <a:r>
              <a:rPr kumimoji="1" lang="ja-JP" altLang="en-US" sz="1400" b="1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番</a:t>
            </a:r>
            <a:r>
              <a:rPr kumimoji="1" lang="en-US" altLang="ja-JP" sz="1400" b="1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1</a:t>
            </a:r>
            <a:r>
              <a:rPr kumimoji="1" lang="ja-JP" altLang="en-US" sz="1400" b="1" dirty="0" smtClean="0">
                <a:latin typeface="HGMaruGothicMPRO" panose="020F0600000000000000" pitchFamily="34" charset="-128"/>
                <a:ea typeface="HGMaruGothicMPRO" panose="020F0600000000000000" pitchFamily="34" charset="-128"/>
              </a:rPr>
              <a:t>号　</a:t>
            </a:r>
            <a:r>
              <a:rPr kumimoji="1" lang="zh-TW" altLang="en-US" sz="1400" b="1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東武東上線「下赤塚」下車</a:t>
            </a:r>
            <a:r>
              <a:rPr kumimoji="1" lang="en-US" altLang="zh-TW" sz="1400" b="1" dirty="0" smtClean="0">
                <a:latin typeface="HGMaruGothicMPRO" panose="020F0600000000000000" pitchFamily="34" charset="-128"/>
                <a:ea typeface="HGMaruGothicMPRO" panose="020F0600000000000000" pitchFamily="34" charset="-128"/>
              </a:rPr>
              <a:t>15</a:t>
            </a:r>
            <a:r>
              <a:rPr kumimoji="1" lang="zh-TW" altLang="en-US" sz="1400" b="1" dirty="0" smtClean="0">
                <a:latin typeface="HGMaruGothicMPRO" panose="020F0600000000000000" pitchFamily="34" charset="-128"/>
                <a:ea typeface="HGMaruGothicMPRO" panose="020F0600000000000000" pitchFamily="34" charset="-128"/>
              </a:rPr>
              <a:t>分</a:t>
            </a:r>
            <a:r>
              <a:rPr kumimoji="1" lang="ja-JP" altLang="en-US" sz="1400" b="1" dirty="0" smtClean="0">
                <a:latin typeface="HGMaruGothicMPRO" panose="020F0600000000000000" pitchFamily="34" charset="-128"/>
                <a:ea typeface="HGMaruGothicMPRO" panose="020F0600000000000000" pitchFamily="34" charset="-128"/>
              </a:rPr>
              <a:t>）</a:t>
            </a:r>
            <a:endParaRPr kumimoji="1" lang="en-US" altLang="zh-TW" sz="1400" b="1" dirty="0" smtClean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134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2d737a2-f6ca-4a4c-b598-d0d6bfb642fe">
      <Terms xmlns="http://schemas.microsoft.com/office/infopath/2007/PartnerControls"/>
    </lcf76f155ced4ddcb4097134ff3c332f>
    <TaxCatchAll xmlns="15293438-8c0d-40cd-8dba-a71d4f7982c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813A869BAFE6B4438A9EF426A87A1EE5" ma:contentTypeVersion="14" ma:contentTypeDescription="新しいドキュメントを作成します。" ma:contentTypeScope="" ma:versionID="e6f05b56c57d7d4082378e850d85f6cf">
  <xsd:schema xmlns:xsd="http://www.w3.org/2001/XMLSchema" xmlns:xs="http://www.w3.org/2001/XMLSchema" xmlns:p="http://schemas.microsoft.com/office/2006/metadata/properties" xmlns:ns2="22d737a2-f6ca-4a4c-b598-d0d6bfb642fe" xmlns:ns3="15293438-8c0d-40cd-8dba-a71d4f7982c3" targetNamespace="http://schemas.microsoft.com/office/2006/metadata/properties" ma:root="true" ma:fieldsID="672c9ccc413fd045c941b900ad7a86d4" ns2:_="" ns3:_="">
    <xsd:import namespace="22d737a2-f6ca-4a4c-b598-d0d6bfb642fe"/>
    <xsd:import namespace="15293438-8c0d-40cd-8dba-a71d4f7982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d737a2-f6ca-4a4c-b598-d0d6bfb642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画像タグ" ma:readOnly="false" ma:fieldId="{5cf76f15-5ced-4ddc-b409-7134ff3c332f}" ma:taxonomyMulti="true" ma:sspId="6ebeabc6-1c0c-4751-aeab-3e30fad09a7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293438-8c0d-40cd-8dba-a71d4f7982c3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8cf4dd21-793c-4d4b-9d2d-47057ffc794e}" ma:internalName="TaxCatchAll" ma:showField="CatchAllData" ma:web="15293438-8c0d-40cd-8dba-a71d4f7982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B5420D-0B1D-4653-9D02-E4D8E8F569A7}">
  <ds:schemaRefs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22d737a2-f6ca-4a4c-b598-d0d6bfb642fe"/>
    <ds:schemaRef ds:uri="http://schemas.microsoft.com/office/infopath/2007/PartnerControls"/>
    <ds:schemaRef ds:uri="15293438-8c0d-40cd-8dba-a71d4f7982c3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178E780-9B81-4DB5-A221-6D5C34E59171}">
  <ds:schemaRefs>
    <ds:schemaRef ds:uri="15293438-8c0d-40cd-8dba-a71d4f7982c3"/>
    <ds:schemaRef ds:uri="22d737a2-f6ca-4a4c-b598-d0d6bfb642f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7F8FB8D-ED48-47B5-A26B-592D9576D1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</TotalTime>
  <Words>70</Words>
  <Application>Microsoft Office PowerPoint</Application>
  <PresentationFormat>ユーザー設定</PresentationFormat>
  <Paragraphs>8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5" baseType="lpstr">
      <vt:lpstr>BIZ UDゴシック</vt:lpstr>
      <vt:lpstr>HGPｺﾞｼｯｸE</vt:lpstr>
      <vt:lpstr>HGP創英角ｺﾞｼｯｸUB</vt:lpstr>
      <vt:lpstr>HGMaruGothicMPRO</vt:lpstr>
      <vt:lpstr>HGMaruGothicMPRO</vt:lpstr>
      <vt:lpstr>HG創英角ｺﾞｼｯｸUB</vt:lpstr>
      <vt:lpstr>UD デジタル 教科書体 NK-B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小室 俊之</dc:creator>
  <cp:lastModifiedBy>鈴木 智絵</cp:lastModifiedBy>
  <cp:revision>72</cp:revision>
  <cp:lastPrinted>2024-04-24T10:22:43Z</cp:lastPrinted>
  <dcterms:created xsi:type="dcterms:W3CDTF">2022-10-04T09:10:40Z</dcterms:created>
  <dcterms:modified xsi:type="dcterms:W3CDTF">2024-10-16T01:09:44Z</dcterms:modified>
</cp:coreProperties>
</file>