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9" r:id="rId2"/>
  </p:sldIdLst>
  <p:sldSz cx="12801600" cy="9601200" type="A3"/>
  <p:notesSz cx="9939338" cy="6807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C3E6"/>
    <a:srgbClr val="375570"/>
    <a:srgbClr val="D2DEEF"/>
    <a:srgbClr val="EAEFF7"/>
    <a:srgbClr val="1F4E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3" d="100"/>
          <a:sy n="83" d="100"/>
        </p:scale>
        <p:origin x="-3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00200" y="1571308"/>
            <a:ext cx="9601200" cy="3342640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41AB-F444-4330-8201-F4CF7F6009AD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A6CB4-C567-479D-B6FD-155C873F8D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1530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41AB-F444-4330-8201-F4CF7F6009AD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A6CB4-C567-479D-B6FD-155C873F8D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2502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161145" y="511175"/>
            <a:ext cx="2760345" cy="813657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80110" y="511175"/>
            <a:ext cx="8121015" cy="813657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41AB-F444-4330-8201-F4CF7F6009AD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A6CB4-C567-479D-B6FD-155C873F8D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061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41AB-F444-4330-8201-F4CF7F6009AD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A6CB4-C567-479D-B6FD-155C873F8D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9901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73443" y="2393634"/>
            <a:ext cx="11041380" cy="3993832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73443" y="6425249"/>
            <a:ext cx="11041380" cy="2100262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41AB-F444-4330-8201-F4CF7F6009AD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A6CB4-C567-479D-B6FD-155C873F8D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0096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41AB-F444-4330-8201-F4CF7F6009AD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A6CB4-C567-479D-B6FD-155C873F8D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530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1777" y="511176"/>
            <a:ext cx="11041380" cy="1855788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81778" y="2353628"/>
            <a:ext cx="5415676" cy="115347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81778" y="3507105"/>
            <a:ext cx="5415676" cy="515842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480810" y="2353628"/>
            <a:ext cx="5442347" cy="115347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480810" y="3507105"/>
            <a:ext cx="5442347" cy="515842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41AB-F444-4330-8201-F4CF7F6009AD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A6CB4-C567-479D-B6FD-155C873F8D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2683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41AB-F444-4330-8201-F4CF7F6009AD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A6CB4-C567-479D-B6FD-155C873F8D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6356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41AB-F444-4330-8201-F4CF7F6009AD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A6CB4-C567-479D-B6FD-155C873F8D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6766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41AB-F444-4330-8201-F4CF7F6009AD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A6CB4-C567-479D-B6FD-155C873F8D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1367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41AB-F444-4330-8201-F4CF7F6009AD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A6CB4-C567-479D-B6FD-155C873F8D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362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80110" y="511176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941AB-F444-4330-8201-F4CF7F6009AD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A6CB4-C567-479D-B6FD-155C873F8D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1494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/>
          <p:cNvSpPr txBox="1"/>
          <p:nvPr/>
        </p:nvSpPr>
        <p:spPr>
          <a:xfrm>
            <a:off x="828108" y="365073"/>
            <a:ext cx="469872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43118"/>
            <a:r>
              <a:rPr kumimoji="1" lang="ja-JP" altLang="en-US" sz="32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低所得妊婦</a:t>
            </a:r>
            <a:endParaRPr kumimoji="1" lang="en-US" altLang="ja-JP" sz="32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443118"/>
            <a:r>
              <a:rPr kumimoji="1" lang="ja-JP" altLang="en-US" sz="32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初回産科受診料支援事業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519662" y="616372"/>
            <a:ext cx="521607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43118"/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低所得世帯の妊婦さんの経済的な負担の軽減を図るとともに、切れ目のない支援に繋げることを目的に、妊娠判定のための初回産科受診料の一部を助成します。</a:t>
            </a:r>
            <a:endParaRPr kumimoji="1" lang="ja-JP" altLang="en-US" sz="12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092926" y="2534097"/>
            <a:ext cx="4480653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43118"/>
            <a:r>
              <a:rPr kumimoji="1" lang="ja-JP" altLang="en-US" sz="1100" u="sng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下記すべての要件に当てはまる方</a:t>
            </a:r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が対象となります。</a:t>
            </a:r>
            <a:endParaRPr kumimoji="1" lang="en-US" altLang="ja-JP" sz="11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443118"/>
            <a:endParaRPr kumimoji="1" lang="en-US" altLang="ja-JP" sz="11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443118"/>
            <a:r>
              <a:rPr kumimoji="1" lang="ja-JP" altLang="en-US" sz="11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　申請日および初回産科受診日時点に板橋区民である方</a:t>
            </a:r>
            <a:endParaRPr kumimoji="1" lang="en-US" altLang="ja-JP" sz="1100" b="1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443118"/>
            <a:r>
              <a:rPr kumimoji="1" lang="ja-JP" altLang="en-US" sz="11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　妊娠検査薬で陽性を確認し、これから初回産科受診される方</a:t>
            </a:r>
            <a:endParaRPr kumimoji="1" lang="en-US" altLang="ja-JP" sz="1100" b="1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443118"/>
            <a:r>
              <a:rPr kumimoji="1" lang="ja-JP" altLang="en-US" sz="11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　住民税非課税世帯または同等の所得水準であると認められる方</a:t>
            </a:r>
            <a:endParaRPr kumimoji="1" lang="en-US" altLang="ja-JP" sz="1100" b="1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443118"/>
            <a:r>
              <a:rPr kumimoji="1" lang="en-US" altLang="ja-JP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世帯の課税状況等を確認することや産科医療機関等の関係機関</a:t>
            </a:r>
            <a:endParaRPr kumimoji="1" lang="en-US" altLang="ja-JP" sz="11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443118"/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と区との情報共有に同意していただくことが必要です。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092926" y="4462502"/>
            <a:ext cx="437503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43118"/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妊娠判定のため、初めて産科医療機関を受診するための費用を</a:t>
            </a:r>
            <a:endParaRPr kumimoji="1" lang="en-US" altLang="ja-JP" sz="11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443118"/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助成する「受診票」を交付します。</a:t>
            </a:r>
            <a:endParaRPr kumimoji="1" lang="en-US" altLang="ja-JP" sz="11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443118"/>
            <a:r>
              <a:rPr kumimoji="1" lang="en-US" altLang="ja-JP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1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１回の妊娠につき受診票１枚</a:t>
            </a:r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を交付します。</a:t>
            </a:r>
            <a:endParaRPr kumimoji="1" lang="en-US" altLang="ja-JP" sz="11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443118"/>
            <a:r>
              <a:rPr kumimoji="1" lang="en-US" altLang="ja-JP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受診票に記載された項目「問診・診察・超音波検査」以外の検　　</a:t>
            </a:r>
            <a:endParaRPr kumimoji="1" lang="en-US" altLang="ja-JP" sz="11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443118"/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査等は妊婦さんの本人負担になります。</a:t>
            </a:r>
            <a:endParaRPr kumimoji="1" lang="en-US" altLang="ja-JP" sz="11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443118"/>
            <a:r>
              <a:rPr kumimoji="1" lang="en-US" altLang="ja-JP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指定医療機関のみ利用できます。</a:t>
            </a:r>
            <a:endParaRPr kumimoji="1" lang="en-US" altLang="ja-JP" sz="11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443118"/>
            <a:r>
              <a:rPr kumimoji="1" lang="en-US" altLang="ja-JP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受診票発行前に妊娠判定のために医療機関を受診した費用の払</a:t>
            </a:r>
            <a:endParaRPr kumimoji="1" lang="en-US" altLang="ja-JP" sz="11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443118"/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kumimoji="1" lang="ja-JP" altLang="en-US" sz="1100" dirty="0" err="1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い</a:t>
            </a:r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戻し手続きはできません。</a:t>
            </a:r>
            <a:endParaRPr kumimoji="1" lang="en-US" altLang="ja-JP" sz="11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092926" y="6564715"/>
            <a:ext cx="471062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43118"/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　「東京都板橋区低所得妊婦初回産科受診料支援事業申請書」を記入</a:t>
            </a:r>
            <a:endParaRPr kumimoji="1" lang="en-US" altLang="ja-JP" sz="11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443118"/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kumimoji="1" lang="en-US" altLang="ja-JP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健康福祉センターの窓口で記入することもできます。</a:t>
            </a:r>
            <a:endParaRPr kumimoji="1" lang="en-US" altLang="ja-JP" sz="11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443118"/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　健康福祉センターの窓口に提出。</a:t>
            </a:r>
            <a:endParaRPr kumimoji="1" lang="en-US" altLang="ja-JP" sz="11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443118"/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　面接にて経済状況についてお伺いします。</a:t>
            </a:r>
            <a:endParaRPr kumimoji="1" lang="en-US" altLang="ja-JP" sz="11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443118"/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④　面接後、対象者には</a:t>
            </a:r>
            <a:r>
              <a:rPr kumimoji="1" lang="ja-JP" altLang="en-US" sz="11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「受診票」</a:t>
            </a:r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を健康福祉センターの窓口にてお渡</a:t>
            </a:r>
            <a:endParaRPr kumimoji="1" lang="en-US" altLang="ja-JP" sz="11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443118"/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しします。　　</a:t>
            </a:r>
            <a:endParaRPr kumimoji="1" lang="en-US" altLang="ja-JP" sz="11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443118"/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kumimoji="1" lang="en-US" altLang="ja-JP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有効期限は発行日から</a:t>
            </a:r>
            <a:r>
              <a:rPr kumimoji="1" lang="ja-JP" altLang="en-US" sz="11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１か月</a:t>
            </a:r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です。</a:t>
            </a:r>
            <a:endParaRPr kumimoji="1" lang="en-US" altLang="ja-JP" sz="11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443118"/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⑤　委託医療機関に受診票をお持ちの上受診してください。</a:t>
            </a:r>
            <a:endParaRPr kumimoji="1" lang="en-US" altLang="ja-JP" sz="11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519662" y="1397544"/>
            <a:ext cx="36952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43118"/>
            <a:r>
              <a:rPr kumimoji="1" lang="en-US" altLang="ja-JP" sz="1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問い合わせ</a:t>
            </a:r>
            <a:r>
              <a:rPr kumimoji="1" lang="en-US" altLang="ja-JP" sz="1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kumimoji="1" lang="ja-JP" altLang="en-US" sz="1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健康推進課母子保健係　</a:t>
            </a:r>
            <a:r>
              <a:rPr kumimoji="1" lang="en-US" altLang="ja-JP" sz="1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03-3579-2313</a:t>
            </a:r>
            <a:endParaRPr kumimoji="1" lang="ja-JP" altLang="en-US" sz="1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29" name="図 28"/>
          <p:cNvPicPr/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1361" y="1287299"/>
            <a:ext cx="1345229" cy="454657"/>
          </a:xfrm>
          <a:prstGeom prst="rect">
            <a:avLst/>
          </a:prstGeom>
        </p:spPr>
      </p:pic>
      <p:sp>
        <p:nvSpPr>
          <p:cNvPr id="51" name="テキスト ボックス 50"/>
          <p:cNvSpPr txBox="1"/>
          <p:nvPr/>
        </p:nvSpPr>
        <p:spPr>
          <a:xfrm>
            <a:off x="6937896" y="2534097"/>
            <a:ext cx="4932907" cy="838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43118"/>
            <a:r>
              <a:rPr kumimoji="1" lang="ja-JP" altLang="en-US" sz="1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本人確認書類</a:t>
            </a:r>
            <a:endParaRPr lang="en-US" altLang="ja-JP" sz="11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443118"/>
            <a:r>
              <a:rPr kumimoji="1" lang="en-US" altLang="ja-JP" sz="10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9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下記基準日に板橋区に住民登録のある住民税非課税世帯の方は、申請書の同意欄に署名</a:t>
            </a:r>
            <a:r>
              <a:rPr kumimoji="1" lang="ja-JP" altLang="en-US" sz="900" dirty="0" err="1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い</a:t>
            </a:r>
            <a:endParaRPr kumimoji="1" lang="en-US" altLang="ja-JP" sz="9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443118"/>
            <a:r>
              <a:rPr lang="ja-JP" altLang="en-US" sz="9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</a:t>
            </a:r>
            <a:r>
              <a:rPr kumimoji="1" lang="ja-JP" altLang="en-US" sz="9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ただければ、公募により確認しますので、世帯全員の住民税非課税証明書の提出は省略で　</a:t>
            </a:r>
            <a:endParaRPr kumimoji="1" lang="en-US" altLang="ja-JP" sz="9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443118"/>
            <a:r>
              <a:rPr lang="ja-JP" altLang="en-US" sz="9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</a:t>
            </a:r>
            <a:r>
              <a:rPr kumimoji="1" lang="ja-JP" altLang="en-US" sz="9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きます</a:t>
            </a:r>
            <a:r>
              <a:rPr lang="ja-JP" altLang="en-US" sz="9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r>
              <a:rPr kumimoji="1" lang="ja-JP" altLang="en-US" sz="9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基準日以降に転入された住民税非課税世帯の方は、該当する年度の住民税非課税</a:t>
            </a:r>
            <a:endParaRPr lang="en-US" altLang="ja-JP" sz="9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443118"/>
            <a:r>
              <a:rPr kumimoji="1" lang="ja-JP" altLang="en-US" sz="9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証明書が必要です。</a:t>
            </a:r>
            <a:endParaRPr kumimoji="1" lang="en-US" altLang="ja-JP" sz="9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1329799" y="8664662"/>
            <a:ext cx="2339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43118"/>
            <a:r>
              <a:rPr kumimoji="1" lang="ja-JP" altLang="en-US" sz="1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詳細は、板橋区公式ホームページをご確認ください。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647464" y="2627532"/>
            <a:ext cx="360000" cy="1260000"/>
          </a:xfrm>
          <a:prstGeom prst="roundRect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対象者</a:t>
            </a:r>
            <a:endParaRPr kumimoji="1"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647464" y="4552225"/>
            <a:ext cx="360000" cy="1548000"/>
          </a:xfrm>
          <a:prstGeom prst="roundRect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受診票の交付</a:t>
            </a:r>
            <a:endParaRPr kumimoji="1"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1" name="角丸四角形 30"/>
          <p:cNvSpPr/>
          <p:nvPr/>
        </p:nvSpPr>
        <p:spPr>
          <a:xfrm>
            <a:off x="647464" y="6571444"/>
            <a:ext cx="360000" cy="1080000"/>
          </a:xfrm>
          <a:prstGeom prst="roundRect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申請方法</a:t>
            </a:r>
            <a:endParaRPr kumimoji="1"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2" name="角丸四角形 31"/>
          <p:cNvSpPr/>
          <p:nvPr/>
        </p:nvSpPr>
        <p:spPr>
          <a:xfrm>
            <a:off x="6391786" y="2627532"/>
            <a:ext cx="360000" cy="1260000"/>
          </a:xfrm>
          <a:prstGeom prst="roundRect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持ち物</a:t>
            </a:r>
            <a:endParaRPr kumimoji="1"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1722871"/>
              </p:ext>
            </p:extLst>
          </p:nvPr>
        </p:nvGraphicFramePr>
        <p:xfrm>
          <a:off x="6937896" y="3467140"/>
          <a:ext cx="4975200" cy="995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5692">
                  <a:extLst>
                    <a:ext uri="{9D8B030D-6E8A-4147-A177-3AD203B41FA5}">
                      <a16:colId xmlns:a16="http://schemas.microsoft.com/office/drawing/2014/main" val="1251836417"/>
                    </a:ext>
                  </a:extLst>
                </a:gridCol>
                <a:gridCol w="1361108">
                  <a:extLst>
                    <a:ext uri="{9D8B030D-6E8A-4147-A177-3AD203B41FA5}">
                      <a16:colId xmlns:a16="http://schemas.microsoft.com/office/drawing/2014/main" val="3442347703"/>
                    </a:ext>
                  </a:extLst>
                </a:gridCol>
                <a:gridCol w="1658400">
                  <a:extLst>
                    <a:ext uri="{9D8B030D-6E8A-4147-A177-3AD203B41FA5}">
                      <a16:colId xmlns:a16="http://schemas.microsoft.com/office/drawing/2014/main" val="2808408633"/>
                    </a:ext>
                  </a:extLst>
                </a:gridCol>
              </a:tblGrid>
              <a:tr h="2927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受診日</a:t>
                      </a:r>
                    </a:p>
                  </a:txBody>
                  <a:tcPr anchor="ctr" anchorCtr="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基準日</a:t>
                      </a:r>
                    </a:p>
                  </a:txBody>
                  <a:tcPr anchor="ctr" anchorCtr="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住民税非課税証明書</a:t>
                      </a:r>
                    </a:p>
                  </a:txBody>
                  <a:tcPr anchor="ctr" anchorCtr="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2094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2025</a:t>
                      </a:r>
                      <a:r>
                        <a:rPr kumimoji="1" lang="ja-JP" altLang="en-US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年７月～</a:t>
                      </a:r>
                      <a:r>
                        <a:rPr kumimoji="1" lang="en-US" altLang="ja-JP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2026</a:t>
                      </a:r>
                      <a:r>
                        <a:rPr kumimoji="1" lang="ja-JP" altLang="en-US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年６月</a:t>
                      </a:r>
                    </a:p>
                  </a:txBody>
                  <a:tcPr anchor="ctr" anchorCtr="1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2025</a:t>
                      </a:r>
                      <a:r>
                        <a:rPr kumimoji="1" lang="ja-JP" altLang="en-US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年１月１日</a:t>
                      </a:r>
                    </a:p>
                  </a:txBody>
                  <a:tcPr anchor="ctr" anchorCtr="1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令和７（</a:t>
                      </a:r>
                      <a:r>
                        <a:rPr kumimoji="1" lang="en-US" altLang="ja-JP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2025</a:t>
                      </a:r>
                      <a:r>
                        <a:rPr kumimoji="1" lang="ja-JP" altLang="en-US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）年度</a:t>
                      </a:r>
                    </a:p>
                  </a:txBody>
                  <a:tcPr anchor="ctr" anchorCtr="1"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1209878"/>
                  </a:ext>
                </a:extLst>
              </a:tr>
              <a:tr h="33688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2026</a:t>
                      </a:r>
                      <a:r>
                        <a:rPr kumimoji="1" lang="ja-JP" altLang="en-US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年７月～</a:t>
                      </a:r>
                      <a:r>
                        <a:rPr kumimoji="1" lang="en-US" altLang="ja-JP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2027</a:t>
                      </a:r>
                      <a:r>
                        <a:rPr kumimoji="1" lang="ja-JP" altLang="en-US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年６月</a:t>
                      </a:r>
                    </a:p>
                  </a:txBody>
                  <a:tcPr anchor="ctr" anchorCtr="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2026</a:t>
                      </a:r>
                      <a:r>
                        <a:rPr kumimoji="1" lang="ja-JP" altLang="en-US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年１月１日</a:t>
                      </a:r>
                    </a:p>
                  </a:txBody>
                  <a:tcPr anchor="ctr" anchorCtr="1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令和８（</a:t>
                      </a:r>
                      <a:r>
                        <a:rPr kumimoji="1" lang="en-US" altLang="ja-JP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2026</a:t>
                      </a:r>
                      <a:r>
                        <a:rPr kumimoji="1" lang="ja-JP" altLang="en-US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）年度</a:t>
                      </a:r>
                    </a:p>
                  </a:txBody>
                  <a:tcPr anchor="ctr" anchorCtr="1"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0301026"/>
                  </a:ext>
                </a:extLst>
              </a:tr>
            </a:tbl>
          </a:graphicData>
        </a:graphic>
      </p:graphicFrame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0663821"/>
              </p:ext>
            </p:extLst>
          </p:nvPr>
        </p:nvGraphicFramePr>
        <p:xfrm>
          <a:off x="6937896" y="4923593"/>
          <a:ext cx="4975425" cy="13401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8475">
                  <a:extLst>
                    <a:ext uri="{9D8B030D-6E8A-4147-A177-3AD203B41FA5}">
                      <a16:colId xmlns:a16="http://schemas.microsoft.com/office/drawing/2014/main" val="4251208339"/>
                    </a:ext>
                  </a:extLst>
                </a:gridCol>
                <a:gridCol w="1658475">
                  <a:extLst>
                    <a:ext uri="{9D8B030D-6E8A-4147-A177-3AD203B41FA5}">
                      <a16:colId xmlns:a16="http://schemas.microsoft.com/office/drawing/2014/main" val="890047096"/>
                    </a:ext>
                  </a:extLst>
                </a:gridCol>
                <a:gridCol w="1658475">
                  <a:extLst>
                    <a:ext uri="{9D8B030D-6E8A-4147-A177-3AD203B41FA5}">
                      <a16:colId xmlns:a16="http://schemas.microsoft.com/office/drawing/2014/main" val="2839250099"/>
                    </a:ext>
                  </a:extLst>
                </a:gridCol>
              </a:tblGrid>
              <a:tr h="3161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病院</a:t>
                      </a:r>
                    </a:p>
                  </a:txBody>
                  <a:tcPr anchor="ctr" anchorCtr="1">
                    <a:solidFill>
                      <a:srgbClr val="9DC3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住所</a:t>
                      </a:r>
                    </a:p>
                  </a:txBody>
                  <a:tcPr anchor="ctr" anchorCtr="1">
                    <a:solidFill>
                      <a:srgbClr val="9DC3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電話番号</a:t>
                      </a:r>
                    </a:p>
                  </a:txBody>
                  <a:tcPr anchor="ctr" anchorCtr="1">
                    <a:solidFill>
                      <a:srgbClr val="9DC3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17228"/>
                  </a:ext>
                </a:extLst>
              </a:tr>
              <a:tr h="35459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板橋区医師会病院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板橋区高島平</a:t>
                      </a:r>
                      <a:r>
                        <a:rPr kumimoji="1" lang="en-US" altLang="ja-JP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</a:t>
                      </a:r>
                      <a:r>
                        <a:rPr kumimoji="1" lang="ja-JP" altLang="en-US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－</a:t>
                      </a:r>
                      <a:r>
                        <a:rPr kumimoji="1" lang="en-US" altLang="ja-JP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12</a:t>
                      </a:r>
                      <a:r>
                        <a:rPr kumimoji="1" lang="ja-JP" altLang="en-US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－</a:t>
                      </a:r>
                      <a:r>
                        <a:rPr kumimoji="1" lang="en-US" altLang="ja-JP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6</a:t>
                      </a:r>
                      <a:endParaRPr kumimoji="1" lang="ja-JP" altLang="en-US" sz="1050" b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03</a:t>
                      </a:r>
                      <a:r>
                        <a:rPr kumimoji="1" lang="ja-JP" altLang="en-US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－</a:t>
                      </a:r>
                      <a:r>
                        <a:rPr kumimoji="1" lang="en-US" altLang="ja-JP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3975</a:t>
                      </a:r>
                      <a:r>
                        <a:rPr kumimoji="1" lang="ja-JP" altLang="en-US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－</a:t>
                      </a:r>
                      <a:r>
                        <a:rPr kumimoji="1" lang="en-US" altLang="ja-JP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8151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91207850"/>
                  </a:ext>
                </a:extLst>
              </a:tr>
              <a:tr h="3346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板橋中央総合病院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板橋区小豆沢</a:t>
                      </a:r>
                      <a:r>
                        <a:rPr kumimoji="1" lang="en-US" altLang="ja-JP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</a:t>
                      </a:r>
                      <a:r>
                        <a:rPr kumimoji="1" lang="ja-JP" altLang="en-US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－</a:t>
                      </a:r>
                      <a:r>
                        <a:rPr kumimoji="1" lang="en-US" altLang="ja-JP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12</a:t>
                      </a:r>
                      <a:r>
                        <a:rPr kumimoji="1" lang="ja-JP" altLang="en-US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－</a:t>
                      </a:r>
                      <a:r>
                        <a:rPr kumimoji="1" lang="en-US" altLang="ja-JP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7</a:t>
                      </a:r>
                      <a:endParaRPr kumimoji="1" lang="ja-JP" altLang="en-US" sz="1050" b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03</a:t>
                      </a:r>
                      <a:r>
                        <a:rPr kumimoji="1" lang="ja-JP" altLang="en-US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－</a:t>
                      </a:r>
                      <a:r>
                        <a:rPr kumimoji="1" lang="en-US" altLang="ja-JP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3967</a:t>
                      </a:r>
                      <a:r>
                        <a:rPr kumimoji="1" lang="ja-JP" altLang="en-US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－</a:t>
                      </a:r>
                      <a:r>
                        <a:rPr kumimoji="1" lang="en-US" altLang="ja-JP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1181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062507590"/>
                  </a:ext>
                </a:extLst>
              </a:tr>
              <a:tr h="3346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東京都立豊島病院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板橋区栄町</a:t>
                      </a:r>
                      <a:r>
                        <a:rPr kumimoji="1" lang="en-US" altLang="ja-JP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33</a:t>
                      </a:r>
                      <a:r>
                        <a:rPr kumimoji="1" lang="ja-JP" altLang="en-US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－</a:t>
                      </a:r>
                      <a:r>
                        <a:rPr kumimoji="1" lang="en-US" altLang="ja-JP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</a:t>
                      </a:r>
                      <a:endParaRPr kumimoji="1" lang="ja-JP" altLang="en-US" sz="1050" b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03</a:t>
                      </a:r>
                      <a:r>
                        <a:rPr kumimoji="1" lang="ja-JP" altLang="en-US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－</a:t>
                      </a:r>
                      <a:r>
                        <a:rPr kumimoji="1" lang="en-US" altLang="ja-JP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5375</a:t>
                      </a:r>
                      <a:r>
                        <a:rPr kumimoji="1" lang="ja-JP" altLang="en-US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－</a:t>
                      </a:r>
                      <a:r>
                        <a:rPr kumimoji="1" lang="en-US" altLang="ja-JP" sz="105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1234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516662374"/>
                  </a:ext>
                </a:extLst>
              </a:tr>
            </a:tbl>
          </a:graphicData>
        </a:graphic>
      </p:graphicFrame>
      <p:graphicFrame>
        <p:nvGraphicFramePr>
          <p:cNvPr id="21" name="表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3431545"/>
              </p:ext>
            </p:extLst>
          </p:nvPr>
        </p:nvGraphicFramePr>
        <p:xfrm>
          <a:off x="6937896" y="6951748"/>
          <a:ext cx="5040000" cy="2027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84">
                  <a:extLst>
                    <a:ext uri="{9D8B030D-6E8A-4147-A177-3AD203B41FA5}">
                      <a16:colId xmlns:a16="http://schemas.microsoft.com/office/drawing/2014/main" val="3602500138"/>
                    </a:ext>
                  </a:extLst>
                </a:gridCol>
                <a:gridCol w="2010445">
                  <a:extLst>
                    <a:ext uri="{9D8B030D-6E8A-4147-A177-3AD203B41FA5}">
                      <a16:colId xmlns:a16="http://schemas.microsoft.com/office/drawing/2014/main" val="2853248679"/>
                    </a:ext>
                  </a:extLst>
                </a:gridCol>
                <a:gridCol w="1353071">
                  <a:extLst>
                    <a:ext uri="{9D8B030D-6E8A-4147-A177-3AD203B41FA5}">
                      <a16:colId xmlns:a16="http://schemas.microsoft.com/office/drawing/2014/main" val="2849288152"/>
                    </a:ext>
                  </a:extLst>
                </a:gridCol>
              </a:tblGrid>
              <a:tr h="3473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健康福祉センター</a:t>
                      </a:r>
                    </a:p>
                  </a:txBody>
                  <a:tcPr anchor="ctr" anchorCtr="1">
                    <a:solidFill>
                      <a:srgbClr val="9DC3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住所</a:t>
                      </a:r>
                    </a:p>
                  </a:txBody>
                  <a:tcPr anchor="ctr" anchorCtr="1">
                    <a:solidFill>
                      <a:srgbClr val="9DC3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電話番号</a:t>
                      </a:r>
                    </a:p>
                  </a:txBody>
                  <a:tcPr anchor="ctr" anchorCtr="1">
                    <a:solidFill>
                      <a:srgbClr val="9DC3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6342362"/>
                  </a:ext>
                </a:extLst>
              </a:tr>
              <a:tr h="36537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板橋健康福祉センター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板橋区大山東町</a:t>
                      </a:r>
                      <a:r>
                        <a:rPr kumimoji="1" lang="en-US" altLang="ja-JP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32</a:t>
                      </a:r>
                      <a:r>
                        <a:rPr kumimoji="1" lang="ja-JP" altLang="en-US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番</a:t>
                      </a:r>
                      <a:r>
                        <a:rPr kumimoji="1" lang="en-US" altLang="ja-JP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15</a:t>
                      </a:r>
                      <a:r>
                        <a:rPr kumimoji="1" lang="ja-JP" altLang="en-US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号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03-3579-2333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913483108"/>
                  </a:ext>
                </a:extLst>
              </a:tr>
              <a:tr h="33333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上板橋健康福祉センター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zh-CN" altLang="en-US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板橋区桜川三丁目</a:t>
                      </a:r>
                      <a:r>
                        <a:rPr kumimoji="1" lang="en-US" altLang="zh-CN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18</a:t>
                      </a:r>
                      <a:r>
                        <a:rPr kumimoji="1" lang="zh-CN" altLang="en-US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番</a:t>
                      </a:r>
                      <a:r>
                        <a:rPr kumimoji="1" lang="en-US" altLang="zh-CN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6</a:t>
                      </a:r>
                      <a:r>
                        <a:rPr kumimoji="1" lang="zh-CN" altLang="en-US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号</a:t>
                      </a:r>
                      <a:endParaRPr kumimoji="1" lang="ja-JP" altLang="en-US" sz="1000" b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03-3937-1041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750926509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赤塚健康福祉センター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板橋区赤塚一丁目</a:t>
                      </a:r>
                      <a:r>
                        <a:rPr kumimoji="1" lang="en-US" altLang="ja-JP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10</a:t>
                      </a:r>
                      <a:r>
                        <a:rPr kumimoji="1" lang="ja-JP" altLang="en-US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番</a:t>
                      </a:r>
                      <a:r>
                        <a:rPr kumimoji="1" lang="en-US" altLang="ja-JP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13</a:t>
                      </a:r>
                      <a:r>
                        <a:rPr kumimoji="1" lang="ja-JP" altLang="en-US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号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03-3979-0511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287159564"/>
                  </a:ext>
                </a:extLst>
              </a:tr>
              <a:tr h="3207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志村健康福祉センター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板橋区蓮根二丁目</a:t>
                      </a:r>
                      <a:r>
                        <a:rPr kumimoji="1" lang="en-US" altLang="ja-JP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</a:t>
                      </a:r>
                      <a:r>
                        <a:rPr kumimoji="1" lang="ja-JP" altLang="en-US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番</a:t>
                      </a:r>
                      <a:r>
                        <a:rPr kumimoji="1" lang="en-US" altLang="ja-JP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</a:t>
                      </a:r>
                      <a:r>
                        <a:rPr kumimoji="1" lang="ja-JP" altLang="en-US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号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03-3969-3836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386621275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高島平健康福祉センター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板橋区高島平三丁目</a:t>
                      </a:r>
                      <a:r>
                        <a:rPr kumimoji="1" lang="en-US" altLang="ja-JP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13</a:t>
                      </a:r>
                      <a:r>
                        <a:rPr kumimoji="1" lang="ja-JP" altLang="en-US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番</a:t>
                      </a:r>
                      <a:r>
                        <a:rPr kumimoji="1" lang="en-US" altLang="ja-JP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28</a:t>
                      </a:r>
                      <a:r>
                        <a:rPr kumimoji="1" lang="ja-JP" altLang="en-US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号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03-3938-8621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292026772"/>
                  </a:ext>
                </a:extLst>
              </a:tr>
            </a:tbl>
          </a:graphicData>
        </a:graphic>
      </p:graphicFrame>
      <p:sp>
        <p:nvSpPr>
          <p:cNvPr id="39" name="角丸四角形 38"/>
          <p:cNvSpPr/>
          <p:nvPr/>
        </p:nvSpPr>
        <p:spPr>
          <a:xfrm>
            <a:off x="6391786" y="4955810"/>
            <a:ext cx="360000" cy="1548000"/>
          </a:xfrm>
          <a:prstGeom prst="roundRect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指定医療機関</a:t>
            </a:r>
            <a:endParaRPr kumimoji="1"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0" name="角丸四角形 39"/>
          <p:cNvSpPr/>
          <p:nvPr/>
        </p:nvSpPr>
        <p:spPr>
          <a:xfrm>
            <a:off x="6391786" y="6936188"/>
            <a:ext cx="360000" cy="1260000"/>
          </a:xfrm>
          <a:prstGeom prst="roundRect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申請窓口</a:t>
            </a:r>
            <a:endParaRPr kumimoji="1"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23" name="直線コネクタ 22"/>
          <p:cNvCxnSpPr/>
          <p:nvPr/>
        </p:nvCxnSpPr>
        <p:spPr>
          <a:xfrm>
            <a:off x="462048" y="2038797"/>
            <a:ext cx="11692550" cy="0"/>
          </a:xfrm>
          <a:prstGeom prst="line">
            <a:avLst/>
          </a:prstGeom>
          <a:ln w="130175" cap="rnd">
            <a:solidFill>
              <a:schemeClr val="accent1">
                <a:lumMod val="60000"/>
                <a:lumOff val="40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図 2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724" y="8662397"/>
            <a:ext cx="625792" cy="569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221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301</TotalTime>
  <Words>583</Words>
  <Application>Microsoft Office PowerPoint</Application>
  <PresentationFormat>A3 297x420 mm</PresentationFormat>
  <Paragraphs>78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>板橋区IT推進室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北原 舞佳</dc:creator>
  <cp:lastModifiedBy>松﨑 叶実</cp:lastModifiedBy>
  <cp:revision>29</cp:revision>
  <cp:lastPrinted>2025-02-27T00:35:49Z</cp:lastPrinted>
  <dcterms:created xsi:type="dcterms:W3CDTF">2025-01-21T10:50:20Z</dcterms:created>
  <dcterms:modified xsi:type="dcterms:W3CDTF">2026-03-30T04:35:56Z</dcterms:modified>
</cp:coreProperties>
</file>