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179"/>
    <a:srgbClr val="A2F6AC"/>
    <a:srgbClr val="A2F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88" y="-5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195F9-FC0D-49C0-9F11-AC1D6B1ECF23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93084-C664-41A1-B9CB-144E32A96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4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10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7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4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3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43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9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63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4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14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9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7BD5-6AD0-4DEC-8A4F-3C4D1EBF1294}" type="datetimeFigureOut">
              <a:rPr kumimoji="1" lang="ja-JP" altLang="en-US" smtClean="0"/>
              <a:t>2025/6/6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51C0F-8BCC-43C9-9CF8-29F0D910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51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図 8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353" l="538" r="9946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839058">
            <a:off x="5201787" y="10758804"/>
            <a:ext cx="3808990" cy="2726145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-1" y="1144429"/>
            <a:ext cx="10691814" cy="345139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形吹き出し 13"/>
          <p:cNvSpPr/>
          <p:nvPr/>
        </p:nvSpPr>
        <p:spPr>
          <a:xfrm>
            <a:off x="6819899" y="37979"/>
            <a:ext cx="3640889" cy="1249682"/>
          </a:xfrm>
          <a:prstGeom prst="wedgeEllipseCallout">
            <a:avLst>
              <a:gd name="adj1" fmla="val -41370"/>
              <a:gd name="adj2" fmla="val 50641"/>
            </a:avLst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0" y="13754514"/>
            <a:ext cx="10691814" cy="13490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3398" y="212147"/>
            <a:ext cx="657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8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国民健康保険</a:t>
            </a:r>
            <a:r>
              <a:rPr lang="ja-JP" altLang="ja-JP" sz="2400" spc="-1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に加入されている方へ</a:t>
            </a:r>
            <a:endParaRPr kumimoji="1" lang="ja-JP" altLang="en-US" sz="2400" spc="-1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158343"/>
            <a:ext cx="107163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400" spc="-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保険証</a:t>
            </a:r>
            <a:r>
              <a:rPr lang="ja-JP" altLang="en-US" sz="6000" spc="-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8400" spc="-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有効</a:t>
            </a:r>
            <a:r>
              <a:rPr lang="ja-JP" altLang="en-US" sz="84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期限</a:t>
            </a:r>
            <a:r>
              <a:rPr lang="ja-JP" altLang="en-US" sz="60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endParaRPr lang="en-US" altLang="ja-JP" sz="8000" spc="-3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84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令和７年９月</a:t>
            </a:r>
            <a:r>
              <a:rPr lang="ja-JP" altLang="en-US" sz="8400" spc="-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３０</a:t>
            </a:r>
            <a:r>
              <a:rPr lang="ja-JP" altLang="en-US" sz="84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38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60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です</a:t>
            </a:r>
            <a:endParaRPr lang="en-US" altLang="ja-JP" sz="4000" spc="-3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57111" y="3855673"/>
            <a:ext cx="9364889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有効期限が異なる方　■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令和７年９月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３０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７５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になる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方：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７５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歳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の誕生日の前日まで</a:t>
            </a:r>
            <a:endParaRPr kumimoji="1" lang="en-US" altLang="ja-JP" sz="1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■令和７年９月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３０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日までに在留期限が切れる方：在留</a:t>
            </a:r>
            <a:r>
              <a:rPr kumimoji="1" lang="ja-JP" altLang="en-US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期限の翌日まで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12375" y="5548194"/>
            <a:ext cx="5053605" cy="935697"/>
            <a:chOff x="676312" y="7118398"/>
            <a:chExt cx="4261441" cy="400110"/>
          </a:xfrm>
        </p:grpSpPr>
        <p:sp>
          <p:nvSpPr>
            <p:cNvPr id="16" name="角丸四角形 15"/>
            <p:cNvSpPr/>
            <p:nvPr/>
          </p:nvSpPr>
          <p:spPr>
            <a:xfrm>
              <a:off x="689753" y="7118398"/>
              <a:ext cx="4248000" cy="40011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76312" y="7164459"/>
              <a:ext cx="4247999" cy="235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マイナ</a:t>
              </a:r>
              <a:r>
                <a:rPr lang="ja-JP" altLang="en-US" sz="32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保険証をお持ちの方</a:t>
              </a:r>
              <a:endParaRPr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5294426" y="5538379"/>
            <a:ext cx="5421894" cy="962886"/>
            <a:chOff x="5587288" y="7096943"/>
            <a:chExt cx="4588076" cy="400110"/>
          </a:xfrm>
        </p:grpSpPr>
        <p:sp>
          <p:nvSpPr>
            <p:cNvPr id="20" name="角丸四角形 19"/>
            <p:cNvSpPr/>
            <p:nvPr/>
          </p:nvSpPr>
          <p:spPr>
            <a:xfrm>
              <a:off x="5755514" y="7096943"/>
              <a:ext cx="4248000" cy="40011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587288" y="7161341"/>
              <a:ext cx="4588076" cy="23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マイナ保険証をお持ちでない方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77514" y="6739467"/>
            <a:ext cx="5237849" cy="978065"/>
            <a:chOff x="687758" y="11831435"/>
            <a:chExt cx="4304249" cy="855281"/>
          </a:xfrm>
        </p:grpSpPr>
        <p:sp>
          <p:nvSpPr>
            <p:cNvPr id="27" name="角丸四角形 26"/>
            <p:cNvSpPr/>
            <p:nvPr/>
          </p:nvSpPr>
          <p:spPr>
            <a:xfrm>
              <a:off x="729503" y="11831435"/>
              <a:ext cx="4208250" cy="855281"/>
            </a:xfrm>
            <a:prstGeom prst="roundRect">
              <a:avLst>
                <a:gd name="adj" fmla="val 823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87758" y="11891489"/>
              <a:ext cx="4304249" cy="726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資格情報通知書（資格情報のお知らせ</a:t>
              </a:r>
              <a:r>
                <a:rPr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</a:t>
              </a:r>
              <a:endPara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en-US" altLang="ja-JP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Ａ４</a:t>
              </a:r>
              <a:r>
                <a:rPr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サイズ・白色</a:t>
              </a:r>
              <a:r>
                <a:rPr lang="en-US" altLang="ja-JP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普通</a:t>
              </a:r>
              <a:r>
                <a:rPr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郵便</a:t>
              </a:r>
              <a:endPara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5493225" y="6749376"/>
            <a:ext cx="5020013" cy="978049"/>
            <a:chOff x="5755513" y="11831438"/>
            <a:chExt cx="4300192" cy="851466"/>
          </a:xfrm>
        </p:grpSpPr>
        <p:sp>
          <p:nvSpPr>
            <p:cNvPr id="28" name="角丸四角形 27"/>
            <p:cNvSpPr/>
            <p:nvPr/>
          </p:nvSpPr>
          <p:spPr>
            <a:xfrm>
              <a:off x="5755513" y="11831438"/>
              <a:ext cx="4262937" cy="851466"/>
            </a:xfrm>
            <a:prstGeom prst="roundRect">
              <a:avLst>
                <a:gd name="adj" fmla="val 993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812067" y="11885136"/>
              <a:ext cx="4243638" cy="72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資格確認書</a:t>
              </a:r>
              <a:endPara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en-US" altLang="ja-JP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カード型・ピンク色</a:t>
              </a:r>
              <a:r>
                <a:rPr lang="en-US" altLang="ja-JP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r>
                <a:rPr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簡易書留</a:t>
              </a:r>
              <a:endPara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727200" y="13829632"/>
            <a:ext cx="1730686" cy="1142884"/>
            <a:chOff x="958551" y="14101330"/>
            <a:chExt cx="1162616" cy="792000"/>
          </a:xfrm>
        </p:grpSpPr>
        <p:sp>
          <p:nvSpPr>
            <p:cNvPr id="23" name="フローチャート: 結合子 22"/>
            <p:cNvSpPr/>
            <p:nvPr/>
          </p:nvSpPr>
          <p:spPr>
            <a:xfrm>
              <a:off x="1143859" y="14101330"/>
              <a:ext cx="792000" cy="79200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958551" y="14339474"/>
              <a:ext cx="1162616" cy="2458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お問合せ</a:t>
              </a:r>
              <a:endPara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2875125" y="13744842"/>
            <a:ext cx="712038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板橋区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3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国保年金課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3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国保資格係</a:t>
            </a:r>
            <a:endParaRPr lang="en-US" altLang="ja-JP" sz="3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3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3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03-3579-2406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934198" y="192234"/>
            <a:ext cx="347169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従来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の保険証は発行されず、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マイナ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保険証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を基本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とするしくみに移行しています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0" y="13715902"/>
            <a:ext cx="10716320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グループ化 33"/>
          <p:cNvGrpSpPr/>
          <p:nvPr/>
        </p:nvGrpSpPr>
        <p:grpSpPr>
          <a:xfrm>
            <a:off x="-280443" y="4626542"/>
            <a:ext cx="11228886" cy="734159"/>
            <a:chOff x="-3938043" y="4829742"/>
            <a:chExt cx="11228886" cy="734159"/>
          </a:xfrm>
        </p:grpSpPr>
        <p:cxnSp>
          <p:nvCxnSpPr>
            <p:cNvPr id="4" name="直線コネクタ 3"/>
            <p:cNvCxnSpPr/>
            <p:nvPr/>
          </p:nvCxnSpPr>
          <p:spPr>
            <a:xfrm>
              <a:off x="-3938043" y="5562233"/>
              <a:ext cx="11228886" cy="1668"/>
            </a:xfrm>
            <a:prstGeom prst="line">
              <a:avLst/>
            </a:prstGeom>
            <a:ln w="139700" cap="rnd">
              <a:solidFill>
                <a:schemeClr val="bg1">
                  <a:lumMod val="65000"/>
                </a:schemeClr>
              </a:solidFill>
              <a:miter lim="800000"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/>
            <p:cNvSpPr txBox="1"/>
            <p:nvPr/>
          </p:nvSpPr>
          <p:spPr>
            <a:xfrm>
              <a:off x="-3938043" y="4829742"/>
              <a:ext cx="11227843" cy="677108"/>
            </a:xfrm>
            <a:prstGeom prst="rect">
              <a:avLst/>
            </a:prstGeom>
            <a:noFill/>
          </p:spPr>
          <p:txBody>
            <a:bodyPr wrap="square" lIns="72000" rIns="72000" rtlCol="0">
              <a:spAutoFit/>
            </a:bodyPr>
            <a:lstStyle/>
            <a:p>
              <a:pPr algn="ctr"/>
              <a:r>
                <a:rPr lang="ja-JP" altLang="en-US" sz="3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令和７年８月末より順次、次のものを</a:t>
              </a:r>
              <a:r>
                <a:rPr lang="ja-JP" altLang="en-US" sz="3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お送り</a:t>
              </a:r>
              <a:r>
                <a:rPr lang="ja-JP" altLang="en-US" sz="3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します</a:t>
              </a:r>
              <a:endParaRPr lang="en-US" altLang="ja-JP" sz="3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cxnSp>
        <p:nvCxnSpPr>
          <p:cNvPr id="57" name="直線コネクタ 56"/>
          <p:cNvCxnSpPr/>
          <p:nvPr/>
        </p:nvCxnSpPr>
        <p:spPr>
          <a:xfrm>
            <a:off x="-25400" y="15074802"/>
            <a:ext cx="10716320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/>
          <p:cNvGrpSpPr/>
          <p:nvPr/>
        </p:nvGrpSpPr>
        <p:grpSpPr>
          <a:xfrm>
            <a:off x="6273651" y="8158781"/>
            <a:ext cx="3572328" cy="2253179"/>
            <a:chOff x="6169550" y="8145379"/>
            <a:chExt cx="3572328" cy="2253179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6169550" y="8145379"/>
              <a:ext cx="3572328" cy="2253179"/>
              <a:chOff x="6169550" y="8234279"/>
              <a:chExt cx="3572328" cy="2253179"/>
            </a:xfrm>
          </p:grpSpPr>
          <p:grpSp>
            <p:nvGrpSpPr>
              <p:cNvPr id="46" name="グループ化 45"/>
              <p:cNvGrpSpPr/>
              <p:nvPr/>
            </p:nvGrpSpPr>
            <p:grpSpPr>
              <a:xfrm>
                <a:off x="6169550" y="8234279"/>
                <a:ext cx="3572328" cy="2253179"/>
                <a:chOff x="6169550" y="8234279"/>
                <a:chExt cx="3572328" cy="2253179"/>
              </a:xfrm>
            </p:grpSpPr>
            <p:sp>
              <p:nvSpPr>
                <p:cNvPr id="45" name="角丸四角形 44"/>
                <p:cNvSpPr/>
                <p:nvPr/>
              </p:nvSpPr>
              <p:spPr>
                <a:xfrm>
                  <a:off x="6321950" y="8386679"/>
                  <a:ext cx="3419928" cy="2100779"/>
                </a:xfrm>
                <a:prstGeom prst="roundRect">
                  <a:avLst>
                    <a:gd name="adj" fmla="val 9067"/>
                  </a:avLst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角丸四角形 28"/>
                <p:cNvSpPr/>
                <p:nvPr/>
              </p:nvSpPr>
              <p:spPr>
                <a:xfrm>
                  <a:off x="6169550" y="8234279"/>
                  <a:ext cx="3419928" cy="2100779"/>
                </a:xfrm>
                <a:prstGeom prst="roundRect">
                  <a:avLst>
                    <a:gd name="adj" fmla="val 9067"/>
                  </a:avLst>
                </a:prstGeom>
                <a:solidFill>
                  <a:schemeClr val="bg1">
                    <a:lumMod val="95000"/>
                  </a:schemeClr>
                </a:solidFill>
                <a:ln w="317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" name="グループ化 25"/>
              <p:cNvGrpSpPr/>
              <p:nvPr/>
            </p:nvGrpSpPr>
            <p:grpSpPr>
              <a:xfrm>
                <a:off x="6240890" y="8282762"/>
                <a:ext cx="3170260" cy="1927851"/>
                <a:chOff x="6240890" y="8282762"/>
                <a:chExt cx="3170260" cy="1927851"/>
              </a:xfrm>
            </p:grpSpPr>
            <p:sp>
              <p:nvSpPr>
                <p:cNvPr id="53" name="テキスト ボックス 52"/>
                <p:cNvSpPr txBox="1"/>
                <p:nvPr/>
              </p:nvSpPr>
              <p:spPr>
                <a:xfrm>
                  <a:off x="6240890" y="8282762"/>
                  <a:ext cx="131808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東京都</a:t>
                  </a:r>
                  <a:endParaRPr kumimoji="1" lang="en-US" altLang="ja-JP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dist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国民健康保険</a:t>
                  </a:r>
                  <a:endParaRPr kumimoji="1" lang="en-US" altLang="ja-JP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dist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資格確認書</a:t>
                  </a:r>
                </a:p>
              </p:txBody>
            </p:sp>
            <p:sp>
              <p:nvSpPr>
                <p:cNvPr id="54" name="テキスト ボックス 53"/>
                <p:cNvSpPr txBox="1"/>
                <p:nvPr/>
              </p:nvSpPr>
              <p:spPr>
                <a:xfrm>
                  <a:off x="7648571" y="8387409"/>
                  <a:ext cx="176257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有効期限　令和</a:t>
                  </a:r>
                  <a:r>
                    <a:rPr kumimoji="1" lang="en-US" altLang="ja-JP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8</a:t>
                  </a:r>
                  <a:r>
                    <a:rPr kumimoji="1" lang="ja-JP" altLang="en-US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年</a:t>
                  </a:r>
                  <a:r>
                    <a:rPr kumimoji="1" lang="en-US" altLang="ja-JP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7</a:t>
                  </a:r>
                  <a:r>
                    <a:rPr kumimoji="1" lang="ja-JP" altLang="en-US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月</a:t>
                  </a:r>
                  <a:r>
                    <a:rPr kumimoji="1" lang="en-US" altLang="ja-JP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31</a:t>
                  </a:r>
                  <a:r>
                    <a:rPr kumimoji="1" lang="ja-JP" altLang="en-US" sz="10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日</a:t>
                  </a:r>
                </a:p>
              </p:txBody>
            </p:sp>
            <p:sp>
              <p:nvSpPr>
                <p:cNvPr id="55" name="テキスト ボックス 54"/>
                <p:cNvSpPr txBox="1"/>
                <p:nvPr/>
              </p:nvSpPr>
              <p:spPr>
                <a:xfrm>
                  <a:off x="6248453" y="9010284"/>
                  <a:ext cx="3080657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記 号</a:t>
                  </a:r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　　　　　</a:t>
                  </a:r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番 号</a:t>
                  </a:r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　　　　　（枝番）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氏 名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生  年  月  日</a:t>
                  </a:r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　　　　　　　　　　　　　　　　</a:t>
                  </a:r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性別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適用開始</a:t>
                  </a:r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年月日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交 付 年 月 日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世 帯 主 氏 名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住          所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kumimoji="1" lang="ja-JP" altLang="en-US" sz="8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保険者番号　　　　　　　　　　　　</a:t>
                  </a:r>
                  <a:r>
                    <a:rPr kumimoji="1" lang="ja-JP" altLang="en-US" sz="80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交付者名　</a:t>
                  </a:r>
                  <a:endParaRPr kumimoji="1" lang="en-US" altLang="ja-JP" sz="8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</p:grpSp>
        </p:grpSp>
        <p:sp>
          <p:nvSpPr>
            <p:cNvPr id="39" name="テキスト ボックス 38"/>
            <p:cNvSpPr txBox="1"/>
            <p:nvPr/>
          </p:nvSpPr>
          <p:spPr>
            <a:xfrm>
              <a:off x="8529860" y="9852547"/>
              <a:ext cx="101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板 橋 区</a:t>
              </a:r>
              <a:endPara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664798" y="7947709"/>
            <a:ext cx="4383144" cy="5538670"/>
            <a:chOff x="664798" y="7445035"/>
            <a:chExt cx="4383144" cy="4468011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664798" y="7445035"/>
              <a:ext cx="4383144" cy="4468011"/>
              <a:chOff x="626698" y="7445035"/>
              <a:chExt cx="4383144" cy="4468011"/>
            </a:xfrm>
          </p:grpSpPr>
          <p:grpSp>
            <p:nvGrpSpPr>
              <p:cNvPr id="51" name="グループ化 50"/>
              <p:cNvGrpSpPr/>
              <p:nvPr/>
            </p:nvGrpSpPr>
            <p:grpSpPr>
              <a:xfrm>
                <a:off x="626698" y="7445035"/>
                <a:ext cx="4383144" cy="4468011"/>
                <a:chOff x="668792" y="7674094"/>
                <a:chExt cx="4383144" cy="4468011"/>
              </a:xfrm>
            </p:grpSpPr>
            <p:grpSp>
              <p:nvGrpSpPr>
                <p:cNvPr id="40" name="グループ化 39"/>
                <p:cNvGrpSpPr/>
                <p:nvPr/>
              </p:nvGrpSpPr>
              <p:grpSpPr>
                <a:xfrm>
                  <a:off x="668792" y="7674094"/>
                  <a:ext cx="4383144" cy="4468011"/>
                  <a:chOff x="668792" y="7675936"/>
                  <a:chExt cx="4383144" cy="3976195"/>
                </a:xfrm>
              </p:grpSpPr>
              <p:sp>
                <p:nvSpPr>
                  <p:cNvPr id="43" name="角丸四角形 42"/>
                  <p:cNvSpPr/>
                  <p:nvPr/>
                </p:nvSpPr>
                <p:spPr>
                  <a:xfrm>
                    <a:off x="881903" y="7842720"/>
                    <a:ext cx="4170033" cy="3809411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 w="3175"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" name="角丸四角形 31"/>
                  <p:cNvSpPr/>
                  <p:nvPr/>
                </p:nvSpPr>
                <p:spPr>
                  <a:xfrm>
                    <a:off x="668792" y="7675936"/>
                    <a:ext cx="4170033" cy="3808909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bg1"/>
                  </a:solidFill>
                  <a:ln w="3175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1065114" y="8043560"/>
                  <a:ext cx="36213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600" spc="-15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資格情報</a:t>
                  </a:r>
                  <a:r>
                    <a:rPr kumimoji="1" lang="ja-JP" altLang="en-US" sz="1600" spc="-150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通知書（資格情報のお知らせ）</a:t>
                  </a:r>
                  <a:endParaRPr kumimoji="1" lang="ja-JP" altLang="en-US" sz="1600" spc="-150" dirty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2982429" y="8435843"/>
                  <a:ext cx="186423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200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交付者名　板橋区</a:t>
                  </a:r>
                </a:p>
              </p:txBody>
            </p:sp>
          </p:grpSp>
          <p:sp>
            <p:nvSpPr>
              <p:cNvPr id="52" name="テキスト ボックス 51"/>
              <p:cNvSpPr txBox="1"/>
              <p:nvPr/>
            </p:nvSpPr>
            <p:spPr>
              <a:xfrm>
                <a:off x="2952997" y="10709955"/>
                <a:ext cx="1851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資格情報通知書</a:t>
                </a:r>
              </a:p>
            </p:txBody>
          </p:sp>
        </p:grpSp>
        <p:grpSp>
          <p:nvGrpSpPr>
            <p:cNvPr id="66" name="グループ化 65"/>
            <p:cNvGrpSpPr/>
            <p:nvPr/>
          </p:nvGrpSpPr>
          <p:grpSpPr>
            <a:xfrm>
              <a:off x="1023020" y="8779705"/>
              <a:ext cx="3420000" cy="632736"/>
              <a:chOff x="-3857547" y="8839391"/>
              <a:chExt cx="3420000" cy="632736"/>
            </a:xfrm>
          </p:grpSpPr>
          <p:cxnSp>
            <p:nvCxnSpPr>
              <p:cNvPr id="41" name="直線コネクタ 40"/>
              <p:cNvCxnSpPr/>
              <p:nvPr/>
            </p:nvCxnSpPr>
            <p:spPr>
              <a:xfrm>
                <a:off x="-3857547" y="9320206"/>
                <a:ext cx="3420000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グループ化 62"/>
              <p:cNvGrpSpPr/>
              <p:nvPr/>
            </p:nvGrpSpPr>
            <p:grpSpPr>
              <a:xfrm>
                <a:off x="-3857547" y="8839391"/>
                <a:ext cx="3420000" cy="632736"/>
                <a:chOff x="-3544622" y="9297564"/>
                <a:chExt cx="3420000" cy="632736"/>
              </a:xfrm>
            </p:grpSpPr>
            <p:sp>
              <p:nvSpPr>
                <p:cNvPr id="37" name="正方形/長方形 36"/>
                <p:cNvSpPr/>
                <p:nvPr/>
              </p:nvSpPr>
              <p:spPr>
                <a:xfrm>
                  <a:off x="-3544622" y="9298366"/>
                  <a:ext cx="3420000" cy="631934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2" name="直線コネクタ 41"/>
                <p:cNvCxnSpPr/>
                <p:nvPr/>
              </p:nvCxnSpPr>
              <p:spPr>
                <a:xfrm>
                  <a:off x="-3544622" y="9456398"/>
                  <a:ext cx="342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-2537633" y="9298366"/>
                  <a:ext cx="0" cy="63193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/>
                <p:cNvCxnSpPr/>
                <p:nvPr/>
              </p:nvCxnSpPr>
              <p:spPr>
                <a:xfrm flipH="1">
                  <a:off x="-1956594" y="9297564"/>
                  <a:ext cx="794" cy="1656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>
                  <a:off x="-3544622" y="9614333"/>
                  <a:ext cx="342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" name="グループ化 57"/>
            <p:cNvGrpSpPr/>
            <p:nvPr/>
          </p:nvGrpSpPr>
          <p:grpSpPr>
            <a:xfrm>
              <a:off x="2937264" y="10666600"/>
              <a:ext cx="1897567" cy="1045822"/>
              <a:chOff x="-1925540" y="8206784"/>
              <a:chExt cx="1897567" cy="1045822"/>
            </a:xfrm>
          </p:grpSpPr>
          <p:cxnSp>
            <p:nvCxnSpPr>
              <p:cNvPr id="33" name="直線コネクタ 32"/>
              <p:cNvCxnSpPr/>
              <p:nvPr/>
            </p:nvCxnSpPr>
            <p:spPr>
              <a:xfrm>
                <a:off x="-1917700" y="8206784"/>
                <a:ext cx="0" cy="104582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flipV="1">
                <a:off x="-1925540" y="8209893"/>
                <a:ext cx="1897567" cy="4861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0" name="図 6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361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197" y="3599419"/>
            <a:ext cx="9591675" cy="502346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361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6183" y="2310222"/>
            <a:ext cx="8632477" cy="471798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5547" r="96456">
                        <a14:foregroundMark x1="42835" y1="41722" x2="44530" y2="41722"/>
                        <a14:foregroundMark x1="77196" y1="41170" x2="77196" y2="41170"/>
                        <a14:foregroundMark x1="58243" y1="55298" x2="58243" y2="55298"/>
                        <a14:foregroundMark x1="56549" y1="39956" x2="56549" y2="39956"/>
                        <a14:foregroundMark x1="42835" y1="13355" x2="42835" y2="13355"/>
                        <a14:foregroundMark x1="73344" y1="6512" x2="75809" y2="23731"/>
                        <a14:foregroundMark x1="44222" y1="9934" x2="44530" y2="23731"/>
                        <a14:foregroundMark x1="63790" y1="38521" x2="74422" y2="57947"/>
                        <a14:foregroundMark x1="63020" y1="62914" x2="63020" y2="62914"/>
                        <a14:foregroundMark x1="44838" y1="70751" x2="69646" y2="71744"/>
                        <a14:foregroundMark x1="49307" y1="84547" x2="76425" y2="84327"/>
                        <a14:foregroundMark x1="88136" y1="82340" x2="88136" y2="8234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73935" y="11069274"/>
            <a:ext cx="1739303" cy="2428056"/>
          </a:xfrm>
          <a:prstGeom prst="rect">
            <a:avLst/>
          </a:prstGeom>
        </p:spPr>
      </p:pic>
      <p:sp>
        <p:nvSpPr>
          <p:cNvPr id="81" name="下矢印 80"/>
          <p:cNvSpPr/>
          <p:nvPr/>
        </p:nvSpPr>
        <p:spPr>
          <a:xfrm>
            <a:off x="2358564" y="6481289"/>
            <a:ext cx="675748" cy="232778"/>
          </a:xfrm>
          <a:prstGeom prst="downArrow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下矢印 81"/>
          <p:cNvSpPr/>
          <p:nvPr/>
        </p:nvSpPr>
        <p:spPr>
          <a:xfrm>
            <a:off x="7721941" y="6504256"/>
            <a:ext cx="675748" cy="235317"/>
          </a:xfrm>
          <a:prstGeom prst="downArrow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 rot="21094338">
            <a:off x="5332968" y="11388807"/>
            <a:ext cx="3514792" cy="10525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今回お送り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する資格確認書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資格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情報通知書の有効期限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原則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令和８年７月３１日です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2489848" y="10790911"/>
            <a:ext cx="519931" cy="4629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2" name="図 9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50" y="13782690"/>
            <a:ext cx="1282662" cy="123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282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HGP創英角ｺﾞｼｯｸUB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板橋区IT推進室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 ルミ子</dc:creator>
  <cp:lastModifiedBy>福田 ルミ子</cp:lastModifiedBy>
  <cp:revision>68</cp:revision>
  <cp:lastPrinted>2025-06-06T07:14:24Z</cp:lastPrinted>
  <dcterms:created xsi:type="dcterms:W3CDTF">2025-06-03T07:02:41Z</dcterms:created>
  <dcterms:modified xsi:type="dcterms:W3CDTF">2025-06-06T07:25:01Z</dcterms:modified>
</cp:coreProperties>
</file>