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&#65279;<?xml version="1.0" encoding="UTF-8" standalone="yes"?>
<Relationships xmlns="http://schemas.openxmlformats.org/package/2006/relationships">
  <Relationship Id="rId3" Type="http://schemas.openxmlformats.org/package/2006/relationships/metadata/core-properties" Target="docProps/core.xml" />
  <Relationship Id="rId2" Type="http://schemas.openxmlformats.org/package/2006/relationships/metadata/thumbnail" Target="docProps/thumbnail.jpeg" />
  <Relationship Id="rId1" Type="http://schemas.openxmlformats.org/officeDocument/2006/relationships/officeDocument" Target="ppt/presentation.xml" />
  <Relationship Id="rId4" Type="http://schemas.openxmlformats.org/officeDocument/2006/relationships/extended-properties" Target="docProps/app.xml" />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7561263" cy="106934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2012" y="-104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
<Relationships xmlns="http://schemas.openxmlformats.org/package/2006/relationships">
  <Relationship Id="rId8" Type="http://schemas.openxmlformats.org/officeDocument/2006/relationships/presProps" Target="presProps.xml" />
  <Relationship Id="rId3" Type="http://schemas.openxmlformats.org/officeDocument/2006/relationships/customXml" Target="../customXml/item3.xml" />
  <Relationship Id="rId7" Type="http://schemas.openxmlformats.org/officeDocument/2006/relationships/handoutMaster" Target="handoutMasters/handoutMaster1.xml" />
  <Relationship Id="rId2" Type="http://schemas.openxmlformats.org/officeDocument/2006/relationships/customXml" Target="../customXml/item2.xml" />
  <Relationship Id="rId1" Type="http://schemas.openxmlformats.org/officeDocument/2006/relationships/customXml" Target="../customXml/item1.xml" />
  <Relationship Id="rId6" Type="http://schemas.openxmlformats.org/officeDocument/2006/relationships/notesMaster" Target="notesMasters/notesMaster1.xml" />
  <Relationship Id="rId11" Type="http://schemas.openxmlformats.org/officeDocument/2006/relationships/tableStyles" Target="tableStyles.xml" />
  <Relationship Id="rId5" Type="http://schemas.openxmlformats.org/officeDocument/2006/relationships/slide" Target="slides/slide1.xml" />
  <Relationship Id="rId10" Type="http://schemas.openxmlformats.org/officeDocument/2006/relationships/theme" Target="theme/theme1.xml" />
  <Relationship Id="rId4" Type="http://schemas.openxmlformats.org/officeDocument/2006/relationships/slideMaster" Target="slideMasters/slideMaster1.xml" />
  <Relationship Id="rId9" Type="http://schemas.openxmlformats.org/officeDocument/2006/relationships/viewProps" Target="viewProps.xml" />
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33798264-3C0B-4C5B-800B-A399BDF0D6A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058" cy="497265"/>
          </a:xfrm>
          <a:prstGeom prst="rect">
            <a:avLst/>
          </a:prstGeom>
        </p:spPr>
        <p:txBody>
          <a:bodyPr vert="horz" lIns="62970" tIns="31485" rIns="62970" bIns="31485" rtlCol="0"/>
          <a:lstStyle>
            <a:lvl1pPr algn="l">
              <a:defRPr sz="9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12441B7-258C-440A-B88C-EB281247FC3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530" y="1"/>
            <a:ext cx="2946058" cy="497265"/>
          </a:xfrm>
          <a:prstGeom prst="rect">
            <a:avLst/>
          </a:prstGeom>
        </p:spPr>
        <p:txBody>
          <a:bodyPr vert="horz" lIns="62970" tIns="31485" rIns="62970" bIns="31485" rtlCol="0"/>
          <a:lstStyle>
            <a:lvl1pPr algn="r">
              <a:defRPr sz="900"/>
            </a:lvl1pPr>
          </a:lstStyle>
          <a:p>
            <a:fld id="{E1CEB5D3-E16A-4317-ABFA-8AB1416A160D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BFCD037-69B0-4995-9BB5-4ACE2ABDC2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373"/>
            <a:ext cx="2946058" cy="497265"/>
          </a:xfrm>
          <a:prstGeom prst="rect">
            <a:avLst/>
          </a:prstGeom>
        </p:spPr>
        <p:txBody>
          <a:bodyPr vert="horz" lIns="62970" tIns="31485" rIns="62970" bIns="31485" rtlCol="0" anchor="b"/>
          <a:lstStyle>
            <a:lvl1pPr algn="l">
              <a:defRPr sz="9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63CC1DF-5255-4A18-8508-597AD934720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530" y="9429373"/>
            <a:ext cx="2946058" cy="497265"/>
          </a:xfrm>
          <a:prstGeom prst="rect">
            <a:avLst/>
          </a:prstGeom>
        </p:spPr>
        <p:txBody>
          <a:bodyPr vert="horz" lIns="62970" tIns="31485" rIns="62970" bIns="31485" rtlCol="0" anchor="b"/>
          <a:lstStyle>
            <a:lvl1pPr algn="r">
              <a:defRPr sz="900"/>
            </a:lvl1pPr>
          </a:lstStyle>
          <a:p>
            <a:fld id="{FCE7D0C2-6ECF-4BE2-83AD-C64061B41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47888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058" cy="497265"/>
          </a:xfrm>
          <a:prstGeom prst="rect">
            <a:avLst/>
          </a:prstGeom>
        </p:spPr>
        <p:txBody>
          <a:bodyPr vert="horz" lIns="62970" tIns="31485" rIns="62970" bIns="31485" rtlCol="0"/>
          <a:lstStyle>
            <a:lvl1pPr algn="l">
              <a:defRPr sz="9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530" y="1"/>
            <a:ext cx="2946058" cy="497265"/>
          </a:xfrm>
          <a:prstGeom prst="rect">
            <a:avLst/>
          </a:prstGeom>
        </p:spPr>
        <p:txBody>
          <a:bodyPr vert="horz" lIns="62970" tIns="31485" rIns="62970" bIns="31485" rtlCol="0"/>
          <a:lstStyle>
            <a:lvl1pPr algn="r">
              <a:defRPr sz="900"/>
            </a:lvl1pPr>
          </a:lstStyle>
          <a:p>
            <a:fld id="{DFFD2DC8-AE8E-407E-9EA9-32B42FE65619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41425"/>
            <a:ext cx="2365375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70" tIns="31485" rIns="62970" bIns="3148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42" y="4777256"/>
            <a:ext cx="5438791" cy="3908964"/>
          </a:xfrm>
          <a:prstGeom prst="rect">
            <a:avLst/>
          </a:prstGeom>
        </p:spPr>
        <p:txBody>
          <a:bodyPr vert="horz" lIns="62970" tIns="31485" rIns="62970" bIns="3148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373"/>
            <a:ext cx="2946058" cy="497265"/>
          </a:xfrm>
          <a:prstGeom prst="rect">
            <a:avLst/>
          </a:prstGeom>
        </p:spPr>
        <p:txBody>
          <a:bodyPr vert="horz" lIns="62970" tIns="31485" rIns="62970" bIns="31485" rtlCol="0" anchor="b"/>
          <a:lstStyle>
            <a:lvl1pPr algn="l">
              <a:defRPr sz="9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530" y="9429373"/>
            <a:ext cx="2946058" cy="497265"/>
          </a:xfrm>
          <a:prstGeom prst="rect">
            <a:avLst/>
          </a:prstGeom>
        </p:spPr>
        <p:txBody>
          <a:bodyPr vert="horz" lIns="62970" tIns="31485" rIns="62970" bIns="31485" rtlCol="0" anchor="b"/>
          <a:lstStyle>
            <a:lvl1pPr algn="r">
              <a:defRPr sz="900"/>
            </a:lvl1pPr>
          </a:lstStyle>
          <a:p>
            <a:fld id="{A5A4A9CC-FB56-4D2E-8E6F-413876F0B8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86135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885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581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534133" y="668338"/>
            <a:ext cx="1405923" cy="1422568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12427" y="668338"/>
            <a:ext cx="4095684" cy="1422568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9359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8357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6636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12428" y="3891210"/>
            <a:ext cx="2750147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188595" y="3891210"/>
            <a:ext cx="2751460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9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3189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1269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98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746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0213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FF96B-136D-407D-9F2A-15FF96A76E9C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97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
<Relationships xmlns="http://schemas.openxmlformats.org/package/2006/relationships">
  <Relationship Id="rId8" Type="http://schemas.openxmlformats.org/officeDocument/2006/relationships/image" Target="../media/image5.svg" />
  <Relationship Id="rId3" Type="http://schemas.microsoft.com/office/2007/relationships/hdphoto" Target="../media/hdphoto1.wdp" />
  <Relationship Id="rId7" Type="http://schemas.openxmlformats.org/officeDocument/2006/relationships/image" Target="../media/image4.png" />
  <Relationship Id="rId12" Type="http://schemas.openxmlformats.org/officeDocument/2006/relationships/image" Target="../media/image9.jpeg" />
  <Relationship Id="rId2" Type="http://schemas.openxmlformats.org/officeDocument/2006/relationships/image" Target="../media/image1.png" />
  <Relationship Id="rId1" Type="http://schemas.openxmlformats.org/officeDocument/2006/relationships/slideLayout" Target="../slideLayouts/slideLayout1.xml" />
  <Relationship Id="rId6" Type="http://schemas.openxmlformats.org/officeDocument/2006/relationships/image" Target="../media/image3.png" />
  <Relationship Id="rId11" Type="http://schemas.openxmlformats.org/officeDocument/2006/relationships/image" Target="../media/image8.png" />
  <Relationship Id="rId5" Type="http://schemas.microsoft.com/office/2007/relationships/hdphoto" Target="../media/hdphoto2.wdp" />
  <Relationship Id="rId10" Type="http://schemas.openxmlformats.org/officeDocument/2006/relationships/image" Target="../media/image7.jpg" />
  <Relationship Id="rId4" Type="http://schemas.openxmlformats.org/officeDocument/2006/relationships/image" Target="../media/image2.png" />
  <Relationship Id="rId9" Type="http://schemas.openxmlformats.org/officeDocument/2006/relationships/image" Target="../media/image6.png" />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0" y="3123"/>
            <a:ext cx="7561263" cy="583048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吹き出し: 円形 60">
            <a:extLst>
              <a:ext uri="{FF2B5EF4-FFF2-40B4-BE49-F238E27FC236}">
                <a16:creationId xmlns:a16="http://schemas.microsoft.com/office/drawing/2014/main" id="{685632C6-EB60-4954-878F-BD0C9014396E}"/>
              </a:ext>
            </a:extLst>
          </p:cNvPr>
          <p:cNvSpPr/>
          <p:nvPr/>
        </p:nvSpPr>
        <p:spPr>
          <a:xfrm>
            <a:off x="4427564" y="2295312"/>
            <a:ext cx="3060000" cy="1620000"/>
          </a:xfrm>
          <a:prstGeom prst="wedgeEllipseCallout">
            <a:avLst>
              <a:gd name="adj1" fmla="val 29172"/>
              <a:gd name="adj2" fmla="val 65060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spc="3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0" name="吹き出し: 円形 59">
            <a:extLst>
              <a:ext uri="{FF2B5EF4-FFF2-40B4-BE49-F238E27FC236}">
                <a16:creationId xmlns:a16="http://schemas.microsoft.com/office/drawing/2014/main" id="{52DDE515-A0A9-4B06-A757-F0CB43813193}"/>
              </a:ext>
            </a:extLst>
          </p:cNvPr>
          <p:cNvSpPr/>
          <p:nvPr/>
        </p:nvSpPr>
        <p:spPr>
          <a:xfrm>
            <a:off x="71169" y="2300873"/>
            <a:ext cx="3060000" cy="1620000"/>
          </a:xfrm>
          <a:prstGeom prst="wedgeEllipseCallout">
            <a:avLst>
              <a:gd name="adj1" fmla="val -23565"/>
              <a:gd name="adj2" fmla="val 63794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spc="3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8" name="吹き出し: 円形 57">
            <a:extLst>
              <a:ext uri="{FF2B5EF4-FFF2-40B4-BE49-F238E27FC236}">
                <a16:creationId xmlns:a16="http://schemas.microsoft.com/office/drawing/2014/main" id="{005EC254-8AE2-46D6-9FE0-34C2D750CD8F}"/>
              </a:ext>
            </a:extLst>
          </p:cNvPr>
          <p:cNvSpPr/>
          <p:nvPr/>
        </p:nvSpPr>
        <p:spPr>
          <a:xfrm>
            <a:off x="4099608" y="173426"/>
            <a:ext cx="3240000" cy="1620000"/>
          </a:xfrm>
          <a:prstGeom prst="wedgeEllipseCallout">
            <a:avLst>
              <a:gd name="adj1" fmla="val 17381"/>
              <a:gd name="adj2" fmla="val 63856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spc="3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83573" y="4371687"/>
            <a:ext cx="7394116" cy="1244293"/>
          </a:xfrm>
          <a:prstGeom prst="rect">
            <a:avLst/>
          </a:prstGeom>
          <a:solidFill>
            <a:schemeClr val="bg1">
              <a:alpha val="7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000"/>
              </a:lnSpc>
            </a:pPr>
            <a:endParaRPr lang="ja-JP" altLang="en-US" sz="3200" b="1" dirty="0">
              <a:solidFill>
                <a:schemeClr val="accent6">
                  <a:lumMod val="75000"/>
                </a:schemeClr>
              </a:solidFill>
              <a:latin typeface="HGP明朝E" pitchFamily="18" charset="-128"/>
              <a:ea typeface="HGP明朝E" pitchFamily="18" charset="-128"/>
              <a:cs typeface="メイリオ" pitchFamily="50" charset="-128"/>
            </a:endParaRPr>
          </a:p>
        </p:txBody>
      </p:sp>
      <p:sp>
        <p:nvSpPr>
          <p:cNvPr id="57" name="吹き出し: 円形 56">
            <a:extLst>
              <a:ext uri="{FF2B5EF4-FFF2-40B4-BE49-F238E27FC236}">
                <a16:creationId xmlns:a16="http://schemas.microsoft.com/office/drawing/2014/main" id="{2269D8E2-1755-487B-85BE-8D2444461070}"/>
              </a:ext>
            </a:extLst>
          </p:cNvPr>
          <p:cNvSpPr/>
          <p:nvPr/>
        </p:nvSpPr>
        <p:spPr>
          <a:xfrm>
            <a:off x="78856" y="192984"/>
            <a:ext cx="3240000" cy="1620000"/>
          </a:xfrm>
          <a:prstGeom prst="wedgeEllipseCallout">
            <a:avLst>
              <a:gd name="adj1" fmla="val -19013"/>
              <a:gd name="adj2" fmla="val 7063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spc="3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72E104BA-B89B-4DA4-8E88-575673F8E4F5}"/>
              </a:ext>
            </a:extLst>
          </p:cNvPr>
          <p:cNvSpPr txBox="1"/>
          <p:nvPr/>
        </p:nvSpPr>
        <p:spPr>
          <a:xfrm>
            <a:off x="107614" y="8156329"/>
            <a:ext cx="26218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予約制・</a:t>
            </a:r>
            <a:r>
              <a:rPr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利用無料</a:t>
            </a:r>
            <a:endParaRPr kumimoji="1" lang="en-US" altLang="ja-JP" sz="2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F1E4816F-66AA-4069-AB77-61FF97F86F8D}"/>
              </a:ext>
            </a:extLst>
          </p:cNvPr>
          <p:cNvSpPr txBox="1"/>
          <p:nvPr/>
        </p:nvSpPr>
        <p:spPr>
          <a:xfrm>
            <a:off x="1636295" y="7608039"/>
            <a:ext cx="560740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対象：</a:t>
            </a:r>
            <a:r>
              <a:rPr lang="en-US" altLang="ja-JP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歳～</a:t>
            </a:r>
            <a:r>
              <a:rPr lang="en-US" altLang="ja-JP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49</a:t>
            </a:r>
            <a:r>
              <a:rPr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歳まで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の就学・就労していない方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吹き出し: 円形 17">
            <a:extLst>
              <a:ext uri="{FF2B5EF4-FFF2-40B4-BE49-F238E27FC236}">
                <a16:creationId xmlns:a16="http://schemas.microsoft.com/office/drawing/2014/main" id="{12A636C9-056A-4B00-8349-646AE6A3DA5A}"/>
              </a:ext>
            </a:extLst>
          </p:cNvPr>
          <p:cNvSpPr/>
          <p:nvPr/>
        </p:nvSpPr>
        <p:spPr>
          <a:xfrm>
            <a:off x="4414895" y="386300"/>
            <a:ext cx="2880000" cy="1292804"/>
          </a:xfrm>
          <a:prstGeom prst="wedgeEllipseCallout">
            <a:avLst>
              <a:gd name="adj1" fmla="val 16216"/>
              <a:gd name="adj2" fmla="val 7847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spc="3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8" name="吹き出し: 円形 47">
            <a:extLst>
              <a:ext uri="{FF2B5EF4-FFF2-40B4-BE49-F238E27FC236}">
                <a16:creationId xmlns:a16="http://schemas.microsoft.com/office/drawing/2014/main" id="{638A5DFA-0C4B-43F6-B08D-5134C24199CD}"/>
              </a:ext>
            </a:extLst>
          </p:cNvPr>
          <p:cNvSpPr/>
          <p:nvPr/>
        </p:nvSpPr>
        <p:spPr>
          <a:xfrm>
            <a:off x="4647006" y="2536749"/>
            <a:ext cx="2700000" cy="1296000"/>
          </a:xfrm>
          <a:prstGeom prst="wedgeEllipseCallout">
            <a:avLst>
              <a:gd name="adj1" fmla="val 29568"/>
              <a:gd name="adj2" fmla="val 71728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spc="3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0" name="吹き出し: 円形 49">
            <a:extLst>
              <a:ext uri="{FF2B5EF4-FFF2-40B4-BE49-F238E27FC236}">
                <a16:creationId xmlns:a16="http://schemas.microsoft.com/office/drawing/2014/main" id="{2B165B7D-13E6-4F5E-BAD4-7F6131042FE0}"/>
              </a:ext>
            </a:extLst>
          </p:cNvPr>
          <p:cNvSpPr/>
          <p:nvPr/>
        </p:nvSpPr>
        <p:spPr>
          <a:xfrm>
            <a:off x="118425" y="392090"/>
            <a:ext cx="2880000" cy="1296000"/>
          </a:xfrm>
          <a:prstGeom prst="wedgeEllipseCallout">
            <a:avLst>
              <a:gd name="adj1" fmla="val -18766"/>
              <a:gd name="adj2" fmla="val 7871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spc="3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9" name="吹き出し: 円形 58">
            <a:extLst>
              <a:ext uri="{FF2B5EF4-FFF2-40B4-BE49-F238E27FC236}">
                <a16:creationId xmlns:a16="http://schemas.microsoft.com/office/drawing/2014/main" id="{0AF300AC-F17F-496A-BA6B-40955B60293D}"/>
              </a:ext>
            </a:extLst>
          </p:cNvPr>
          <p:cNvSpPr/>
          <p:nvPr/>
        </p:nvSpPr>
        <p:spPr>
          <a:xfrm>
            <a:off x="2136483" y="1176960"/>
            <a:ext cx="3240000" cy="1620000"/>
          </a:xfrm>
          <a:prstGeom prst="wedgeEllipseCallout">
            <a:avLst>
              <a:gd name="adj1" fmla="val -1175"/>
              <a:gd name="adj2" fmla="val 7639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spc="3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" name="吹き出し: 円形 50">
            <a:extLst>
              <a:ext uri="{FF2B5EF4-FFF2-40B4-BE49-F238E27FC236}">
                <a16:creationId xmlns:a16="http://schemas.microsoft.com/office/drawing/2014/main" id="{CC3990F3-0F75-4D7B-94E3-225F1D753190}"/>
              </a:ext>
            </a:extLst>
          </p:cNvPr>
          <p:cNvSpPr/>
          <p:nvPr/>
        </p:nvSpPr>
        <p:spPr>
          <a:xfrm>
            <a:off x="184026" y="2558587"/>
            <a:ext cx="2700000" cy="1296000"/>
          </a:xfrm>
          <a:prstGeom prst="wedgeEllipseCallout">
            <a:avLst>
              <a:gd name="adj1" fmla="val -23936"/>
              <a:gd name="adj2" fmla="val 64143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spc="3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F07AFBE5-0B8D-4402-8A06-A8B663C759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585" l="2685" r="94799">
                        <a14:foregroundMark x1="35067" y1="40483" x2="33725" y2="43750"/>
                        <a14:foregroundMark x1="48322" y1="5398" x2="55201" y2="15341"/>
                        <a14:foregroundMark x1="93289" y1="4545" x2="93289" y2="4545"/>
                        <a14:foregroundMark x1="93289" y1="6250" x2="95134" y2="9091"/>
                        <a14:foregroundMark x1="15604" y1="5398" x2="8725" y2="6250"/>
                        <a14:foregroundMark x1="3859" y1="12784" x2="3859" y2="12784"/>
                        <a14:foregroundMark x1="48322" y1="3267" x2="48322" y2="3267"/>
                        <a14:foregroundMark x1="14597" y1="2841" x2="14597" y2="2841"/>
                        <a14:foregroundMark x1="47819" y1="2131" x2="47819" y2="2131"/>
                        <a14:foregroundMark x1="13423" y1="994" x2="13423" y2="994"/>
                        <a14:foregroundMark x1="15772" y1="710" x2="15772" y2="710"/>
                        <a14:foregroundMark x1="3020" y1="8949" x2="3020" y2="8949"/>
                        <a14:foregroundMark x1="2685" y1="10938" x2="2685" y2="10938"/>
                        <a14:foregroundMark x1="39262" y1="92756" x2="39262" y2="92756"/>
                        <a14:foregroundMark x1="60067" y1="94318" x2="60067" y2="94318"/>
                        <a14:foregroundMark x1="38423" y1="97017" x2="38423" y2="97017"/>
                        <a14:foregroundMark x1="60570" y1="97585" x2="60570" y2="97585"/>
                        <a14:foregroundMark x1="55034" y1="55824" x2="39933" y2="47017"/>
                        <a14:foregroundMark x1="29027" y1="34517" x2="29027" y2="34517"/>
                        <a14:foregroundMark x1="34564" y1="29972" x2="28356" y2="31250"/>
                        <a14:foregroundMark x1="41275" y1="52983" x2="51678" y2="55682"/>
                        <a14:foregroundMark x1="51678" y1="55682" x2="68456" y2="53409"/>
                        <a14:foregroundMark x1="60738" y1="52841" x2="50336" y2="53551"/>
                        <a14:foregroundMark x1="50336" y1="53551" x2="37081" y2="51136"/>
                        <a14:foregroundMark x1="33725" y1="31250" x2="27685" y2="31108"/>
                        <a14:foregroundMark x1="31879" y1="34091" x2="27517" y2="32244"/>
                        <a14:foregroundMark x1="73490" y1="32813" x2="66611" y2="31960"/>
                        <a14:foregroundMark x1="71812" y1="35227" x2="66107" y2="31392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01350" y="3178927"/>
            <a:ext cx="1036227" cy="1224000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F3C61BC4-5AFA-401D-AEFF-B0A6CF5705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76" b="98415" l="677" r="94078">
                        <a14:foregroundMark x1="47208" y1="5620" x2="56345" y2="6052"/>
                        <a14:foregroundMark x1="56345" y1="6052" x2="56684" y2="6196"/>
                        <a14:foregroundMark x1="12860" y1="5043" x2="2876" y2="14265"/>
                        <a14:foregroundMark x1="84433" y1="2738" x2="88325" y2="10375"/>
                        <a14:foregroundMark x1="88325" y1="10375" x2="88494" y2="11960"/>
                        <a14:foregroundMark x1="94247" y1="9078" x2="94247" y2="11816"/>
                        <a14:foregroundMark x1="50592" y1="2594" x2="50592" y2="2594"/>
                        <a14:foregroundMark x1="38071" y1="2305" x2="38071" y2="2305"/>
                        <a14:foregroundMark x1="51607" y1="2017" x2="51607" y2="2017"/>
                        <a14:foregroundMark x1="83249" y1="1729" x2="83249" y2="1729"/>
                        <a14:foregroundMark x1="88494" y1="1441" x2="88494" y2="1441"/>
                        <a14:foregroundMark x1="79865" y1="1441" x2="79865" y2="1441"/>
                        <a14:foregroundMark x1="13536" y1="1153" x2="13536" y2="1153"/>
                        <a14:foregroundMark x1="1184" y1="9798" x2="1184" y2="9798"/>
                        <a14:foregroundMark x1="9645" y1="1009" x2="9645" y2="1009"/>
                        <a14:foregroundMark x1="32318" y1="30259" x2="25212" y2="30836"/>
                        <a14:foregroundMark x1="32318" y1="30403" x2="24365" y2="31556"/>
                        <a14:foregroundMark x1="30626" y1="34006" x2="27750" y2="36744"/>
                        <a14:foregroundMark x1="63113" y1="29971" x2="66497" y2="34582"/>
                        <a14:foregroundMark x1="70389" y1="32565" x2="67682" y2="36167"/>
                        <a14:foregroundMark x1="36548" y1="52305" x2="56514" y2="53890"/>
                        <a14:foregroundMark x1="56514" y1="53890" x2="64298" y2="52738"/>
                        <a14:foregroundMark x1="58883" y1="95101" x2="54653" y2="90202"/>
                        <a14:foregroundMark x1="37733" y1="97118" x2="37733" y2="94957"/>
                        <a14:foregroundMark x1="59052" y1="98271" x2="59052" y2="98271"/>
                        <a14:foregroundMark x1="37225" y1="98415" x2="37225" y2="98415"/>
                        <a14:foregroundMark x1="47885" y1="55908" x2="33333" y2="55908"/>
                        <a14:foregroundMark x1="85279" y1="576" x2="85279" y2="576"/>
                        <a14:foregroundMark x1="677" y1="8934" x2="677" y2="893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725170" y="3162735"/>
            <a:ext cx="1042340" cy="1224000"/>
          </a:xfrm>
          <a:prstGeom prst="rect">
            <a:avLst/>
          </a:prstGeom>
        </p:spPr>
      </p:pic>
      <p:grpSp>
        <p:nvGrpSpPr>
          <p:cNvPr id="26" name="Group 2">
            <a:extLst>
              <a:ext uri="{FF2B5EF4-FFF2-40B4-BE49-F238E27FC236}">
                <a16:creationId xmlns:a16="http://schemas.microsoft.com/office/drawing/2014/main" id="{80E904EB-DADD-43F8-8385-1699CA8E325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103542" y="8203074"/>
            <a:ext cx="1230764" cy="1181320"/>
            <a:chOff x="2818" y="6691"/>
            <a:chExt cx="5229" cy="5017"/>
          </a:xfrm>
          <a:noFill/>
        </p:grpSpPr>
        <p:sp>
          <p:nvSpPr>
            <p:cNvPr id="30" name="Oval 3">
              <a:extLst>
                <a:ext uri="{FF2B5EF4-FFF2-40B4-BE49-F238E27FC236}">
                  <a16:creationId xmlns:a16="http://schemas.microsoft.com/office/drawing/2014/main" id="{31330D3E-2C76-483C-8E2F-91D9CFDE42F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818" y="6691"/>
              <a:ext cx="5229" cy="5017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" name="Line 4">
              <a:extLst>
                <a:ext uri="{FF2B5EF4-FFF2-40B4-BE49-F238E27FC236}">
                  <a16:creationId xmlns:a16="http://schemas.microsoft.com/office/drawing/2014/main" id="{AF833288-60FE-4E09-955B-25DC2342F5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0" y="8288"/>
              <a:ext cx="4862" cy="1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" name="Line 5">
              <a:extLst>
                <a:ext uri="{FF2B5EF4-FFF2-40B4-BE49-F238E27FC236}">
                  <a16:creationId xmlns:a16="http://schemas.microsoft.com/office/drawing/2014/main" id="{2D168C71-5D12-4AA4-B2D9-F002BECF80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14" y="10138"/>
              <a:ext cx="4859" cy="1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" name="Text Box 6">
              <a:extLst>
                <a:ext uri="{FF2B5EF4-FFF2-40B4-BE49-F238E27FC236}">
                  <a16:creationId xmlns:a16="http://schemas.microsoft.com/office/drawing/2014/main" id="{0DF8585B-94E4-4AC9-A556-247E6E17CA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40" y="6996"/>
              <a:ext cx="2557" cy="59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di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游明朝" panose="02020400000000000000" pitchFamily="18" charset="-128"/>
                  <a:ea typeface="游明朝" panose="02020400000000000000" pitchFamily="18" charset="-128"/>
                </a:rPr>
                <a:t>区設掲示板</a:t>
              </a:r>
              <a:endParaRPr kumimoji="0" lang="ja-JP" altLang="ja-JP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Text Box 7">
              <a:extLst>
                <a:ext uri="{FF2B5EF4-FFF2-40B4-BE49-F238E27FC236}">
                  <a16:creationId xmlns:a16="http://schemas.microsoft.com/office/drawing/2014/main" id="{55246280-95F0-4B48-92FD-C05A6923FA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35" y="7576"/>
              <a:ext cx="3694" cy="55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di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游明朝" panose="02020400000000000000" pitchFamily="18" charset="-128"/>
                  <a:ea typeface="游明朝" panose="02020400000000000000" pitchFamily="18" charset="-128"/>
                </a:rPr>
                <a:t>貼付承認済印</a:t>
              </a:r>
              <a:endParaRPr kumimoji="0" lang="ja-JP" altLang="ja-JP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Text Box 8">
              <a:extLst>
                <a:ext uri="{FF2B5EF4-FFF2-40B4-BE49-F238E27FC236}">
                  <a16:creationId xmlns:a16="http://schemas.microsoft.com/office/drawing/2014/main" id="{C93393A5-90E7-49BE-ABF4-4A803D1C26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7" y="8325"/>
              <a:ext cx="4770" cy="72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游明朝" panose="02020400000000000000" pitchFamily="18" charset="-128"/>
                  <a:ea typeface="游明朝" panose="02020400000000000000" pitchFamily="18" charset="-128"/>
                </a:rPr>
                <a:t>有効　</a:t>
              </a:r>
              <a:r>
                <a:rPr kumimoji="0" lang="en-US" altLang="ja-JP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游明朝" panose="02020400000000000000" pitchFamily="18" charset="-128"/>
                  <a:ea typeface="游明朝" panose="02020400000000000000" pitchFamily="18" charset="-128"/>
                </a:rPr>
                <a:t>7</a:t>
              </a:r>
              <a:r>
                <a:rPr kumimoji="0" lang="ja-JP" alt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游明朝" panose="02020400000000000000" pitchFamily="18" charset="-128"/>
                  <a:ea typeface="游明朝" panose="02020400000000000000" pitchFamily="18" charset="-128"/>
                </a:rPr>
                <a:t>． </a:t>
              </a:r>
              <a:r>
                <a:rPr kumimoji="0" lang="en-US" altLang="ja-JP" sz="800" dirty="0">
                  <a:latin typeface="游明朝" panose="02020400000000000000" pitchFamily="18" charset="-128"/>
                  <a:ea typeface="游明朝" panose="02020400000000000000" pitchFamily="18" charset="-128"/>
                </a:rPr>
                <a:t>7</a:t>
              </a:r>
              <a:r>
                <a:rPr kumimoji="0" lang="ja-JP" alt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游明朝" panose="02020400000000000000" pitchFamily="18" charset="-128"/>
                  <a:ea typeface="游明朝" panose="02020400000000000000" pitchFamily="18" charset="-128"/>
                </a:rPr>
                <a:t>．</a:t>
              </a:r>
              <a:r>
                <a:rPr kumimoji="0" lang="en-US" altLang="ja-JP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游明朝" panose="02020400000000000000" pitchFamily="18" charset="-128"/>
                  <a:ea typeface="游明朝" panose="02020400000000000000" pitchFamily="18" charset="-128"/>
                </a:rPr>
                <a:t>16</a:t>
              </a:r>
              <a:r>
                <a:rPr kumimoji="0" lang="ja-JP" alt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游明朝" panose="02020400000000000000" pitchFamily="18" charset="-128"/>
                  <a:ea typeface="游明朝" panose="02020400000000000000" pitchFamily="18" charset="-128"/>
                </a:rPr>
                <a:t>から</a:t>
              </a:r>
              <a:endParaRPr kumimoji="0" lang="ja-JP" altLang="ja-JP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Text Box 9">
              <a:extLst>
                <a:ext uri="{FF2B5EF4-FFF2-40B4-BE49-F238E27FC236}">
                  <a16:creationId xmlns:a16="http://schemas.microsoft.com/office/drawing/2014/main" id="{EC4F8D08-6CD4-4774-99D3-3626BDC13C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9" y="9396"/>
              <a:ext cx="4770" cy="72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游明朝" panose="02020400000000000000" pitchFamily="18" charset="-128"/>
                  <a:ea typeface="游明朝" panose="02020400000000000000" pitchFamily="18" charset="-128"/>
                </a:rPr>
                <a:t>期間　</a:t>
              </a:r>
              <a:r>
                <a:rPr kumimoji="0" lang="en-US" altLang="ja-JP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游明朝" panose="02020400000000000000" pitchFamily="18" charset="-128"/>
                  <a:ea typeface="游明朝" panose="02020400000000000000" pitchFamily="18" charset="-128"/>
                </a:rPr>
                <a:t>7</a:t>
              </a:r>
              <a:r>
                <a:rPr kumimoji="0" lang="ja-JP" alt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游明朝" panose="02020400000000000000" pitchFamily="18" charset="-128"/>
                  <a:ea typeface="游明朝" panose="02020400000000000000" pitchFamily="18" charset="-128"/>
                </a:rPr>
                <a:t>． </a:t>
              </a:r>
              <a:r>
                <a:rPr kumimoji="0" lang="en-US" altLang="ja-JP" sz="800" dirty="0">
                  <a:latin typeface="游明朝" panose="02020400000000000000" pitchFamily="18" charset="-128"/>
                  <a:ea typeface="游明朝" panose="02020400000000000000" pitchFamily="18" charset="-128"/>
                </a:rPr>
                <a:t>7</a:t>
              </a:r>
              <a:r>
                <a:rPr kumimoji="0" lang="ja-JP" alt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游明朝" panose="02020400000000000000" pitchFamily="18" charset="-128"/>
                  <a:ea typeface="游明朝" panose="02020400000000000000" pitchFamily="18" charset="-128"/>
                </a:rPr>
                <a:t>．</a:t>
              </a:r>
              <a:r>
                <a:rPr kumimoji="0" lang="en-US" altLang="ja-JP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游明朝" panose="02020400000000000000" pitchFamily="18" charset="-128"/>
                  <a:ea typeface="游明朝" panose="02020400000000000000" pitchFamily="18" charset="-128"/>
                </a:rPr>
                <a:t>31</a:t>
              </a:r>
              <a:r>
                <a:rPr kumimoji="0" lang="ja-JP" alt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游明朝" panose="02020400000000000000" pitchFamily="18" charset="-128"/>
                  <a:ea typeface="游明朝" panose="02020400000000000000" pitchFamily="18" charset="-128"/>
                </a:rPr>
                <a:t>まで</a:t>
              </a:r>
              <a:endParaRPr kumimoji="0" lang="ja-JP" altLang="ja-JP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Text Box 10">
              <a:extLst>
                <a:ext uri="{FF2B5EF4-FFF2-40B4-BE49-F238E27FC236}">
                  <a16:creationId xmlns:a16="http://schemas.microsoft.com/office/drawing/2014/main" id="{3F2749FA-CC5D-4494-ABB1-8FE209B7AE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3" y="10205"/>
              <a:ext cx="3758" cy="85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di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游明朝" panose="02020400000000000000" pitchFamily="18" charset="-128"/>
                  <a:ea typeface="游明朝" panose="02020400000000000000" pitchFamily="18" charset="-128"/>
                </a:rPr>
                <a:t>板橋区役所</a:t>
              </a:r>
              <a:endParaRPr kumimoji="0" lang="ja-JP" altLang="ja-JP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Text Box 11">
              <a:extLst>
                <a:ext uri="{FF2B5EF4-FFF2-40B4-BE49-F238E27FC236}">
                  <a16:creationId xmlns:a16="http://schemas.microsoft.com/office/drawing/2014/main" id="{1AC95AE9-0078-470B-B87F-E88B316B8A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32" y="10837"/>
              <a:ext cx="3310" cy="59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游明朝" panose="02020400000000000000" pitchFamily="18" charset="-128"/>
                  <a:ea typeface="游明朝" panose="02020400000000000000" pitchFamily="18" charset="-128"/>
                </a:rPr>
                <a:t>板橋区町会連合会</a:t>
              </a:r>
              <a:endParaRPr kumimoji="0" lang="ja-JP" altLang="ja-JP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E27BD1E2-FE4F-7AC9-57A5-75C367CC7EA6}"/>
              </a:ext>
            </a:extLst>
          </p:cNvPr>
          <p:cNvGrpSpPr/>
          <p:nvPr/>
        </p:nvGrpSpPr>
        <p:grpSpPr>
          <a:xfrm>
            <a:off x="148916" y="8994118"/>
            <a:ext cx="1065257" cy="1159235"/>
            <a:chOff x="146232" y="8018674"/>
            <a:chExt cx="1065257" cy="1159235"/>
          </a:xfrm>
        </p:grpSpPr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40B55734-DAEA-40ED-BF32-82DA47A2915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626" y="8217489"/>
              <a:ext cx="905511" cy="960420"/>
            </a:xfrm>
            <a:prstGeom prst="rect">
              <a:avLst/>
            </a:prstGeom>
          </p:spPr>
        </p:pic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4B999901-5CFB-45CF-B22E-EAC16E6E06EE}"/>
                </a:ext>
              </a:extLst>
            </p:cNvPr>
            <p:cNvSpPr txBox="1"/>
            <p:nvPr/>
          </p:nvSpPr>
          <p:spPr>
            <a:xfrm>
              <a:off x="146232" y="8018674"/>
              <a:ext cx="106525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0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詳細はこちらから</a:t>
              </a:r>
              <a:endParaRPr kumimoji="1" lang="en-US" altLang="ja-JP" sz="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62" name="グループ化 61">
            <a:extLst>
              <a:ext uri="{FF2B5EF4-FFF2-40B4-BE49-F238E27FC236}">
                <a16:creationId xmlns:a16="http://schemas.microsoft.com/office/drawing/2014/main" id="{FAA85665-7620-1B82-3E7F-6F8FBD91CB1F}"/>
              </a:ext>
            </a:extLst>
          </p:cNvPr>
          <p:cNvGrpSpPr/>
          <p:nvPr/>
        </p:nvGrpSpPr>
        <p:grpSpPr>
          <a:xfrm>
            <a:off x="1456690" y="8603196"/>
            <a:ext cx="4613076" cy="707886"/>
            <a:chOff x="1514371" y="8077251"/>
            <a:chExt cx="4613076" cy="707886"/>
          </a:xfrm>
        </p:grpSpPr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24BCA1C3-FBD2-45A3-866E-A5BE4EDC38BF}"/>
                </a:ext>
              </a:extLst>
            </p:cNvPr>
            <p:cNvSpPr txBox="1"/>
            <p:nvPr/>
          </p:nvSpPr>
          <p:spPr>
            <a:xfrm>
              <a:off x="1840338" y="8077251"/>
              <a:ext cx="428710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4000" b="1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03-6915-5731</a:t>
              </a:r>
              <a:endParaRPr kumimoji="1" lang="ja-JP" altLang="en-US" sz="4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9" name="グラフィックス 8" descr="受話器">
              <a:extLst>
                <a:ext uri="{FF2B5EF4-FFF2-40B4-BE49-F238E27FC236}">
                  <a16:creationId xmlns:a16="http://schemas.microsoft.com/office/drawing/2014/main" id="{DFA99193-A290-4D2E-A7F4-AD582B84F47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846516">
              <a:off x="1514371" y="8169530"/>
              <a:ext cx="570008" cy="570008"/>
            </a:xfrm>
            <a:prstGeom prst="rect">
              <a:avLst/>
            </a:prstGeom>
            <a:effectLst/>
          </p:spPr>
        </p:pic>
      </p:grpSp>
      <p:sp>
        <p:nvSpPr>
          <p:cNvPr id="49" name="吹き出し: 円形 48">
            <a:extLst>
              <a:ext uri="{FF2B5EF4-FFF2-40B4-BE49-F238E27FC236}">
                <a16:creationId xmlns:a16="http://schemas.microsoft.com/office/drawing/2014/main" id="{42930B16-4972-46F6-9D1D-4C56DD4208D9}"/>
              </a:ext>
            </a:extLst>
          </p:cNvPr>
          <p:cNvSpPr/>
          <p:nvPr/>
        </p:nvSpPr>
        <p:spPr>
          <a:xfrm>
            <a:off x="2238788" y="1427747"/>
            <a:ext cx="2880000" cy="1296000"/>
          </a:xfrm>
          <a:prstGeom prst="wedgeEllipseCallout">
            <a:avLst>
              <a:gd name="adj1" fmla="val 256"/>
              <a:gd name="adj2" fmla="val 7752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2800" spc="3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57FC278-B572-4036-A1A9-BEC02E2A3B0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788" y="6125584"/>
            <a:ext cx="2837475" cy="503007"/>
          </a:xfrm>
          <a:prstGeom prst="rect">
            <a:avLst/>
          </a:prstGeom>
        </p:spPr>
      </p:pic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F3814460-1C69-6ECD-C3B8-1FE4640A70D9}"/>
              </a:ext>
            </a:extLst>
          </p:cNvPr>
          <p:cNvSpPr/>
          <p:nvPr/>
        </p:nvSpPr>
        <p:spPr>
          <a:xfrm>
            <a:off x="0" y="10260302"/>
            <a:ext cx="7561263" cy="43309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7235360-2BB2-4B30-887C-4614DC06B707}"/>
              </a:ext>
            </a:extLst>
          </p:cNvPr>
          <p:cNvSpPr txBox="1"/>
          <p:nvPr/>
        </p:nvSpPr>
        <p:spPr>
          <a:xfrm>
            <a:off x="1263456" y="9572934"/>
            <a:ext cx="51366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板橋</a:t>
            </a:r>
            <a:r>
              <a:rPr kumimoji="1" lang="en-US" altLang="ja-JP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3-6-17</a:t>
            </a:r>
            <a:r>
              <a:rPr kumimoji="1"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SKT</a:t>
            </a:r>
            <a:r>
              <a:rPr kumimoji="1"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板橋ビル</a:t>
            </a:r>
            <a:r>
              <a:rPr kumimoji="1" lang="en-US" altLang="ja-JP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2F</a:t>
            </a:r>
            <a:r>
              <a:rPr kumimoji="1"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「板橋区役所前」駅より徒歩</a:t>
            </a:r>
            <a:r>
              <a:rPr kumimoji="1" lang="en-US" altLang="ja-JP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分</a:t>
            </a:r>
            <a:endParaRPr kumimoji="1" lang="en-US" altLang="ja-JP" sz="1400" b="1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開所日時　火曜日～土曜日（祝日除く）</a:t>
            </a:r>
            <a:r>
              <a:rPr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  <a:r>
              <a:rPr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endParaRPr kumimoji="1" lang="en-US" altLang="ja-JP" sz="1400" b="1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FA53FF88-2F74-63AE-5B81-0561275CF44C}"/>
              </a:ext>
            </a:extLst>
          </p:cNvPr>
          <p:cNvGrpSpPr/>
          <p:nvPr/>
        </p:nvGrpSpPr>
        <p:grpSpPr>
          <a:xfrm>
            <a:off x="8000556" y="5306235"/>
            <a:ext cx="1858492" cy="721647"/>
            <a:chOff x="5348274" y="6456534"/>
            <a:chExt cx="1858492" cy="721647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74374921-2049-4B01-89EE-C842AB09DB8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391"/>
            <a:stretch/>
          </p:blipFill>
          <p:spPr>
            <a:xfrm>
              <a:off x="5775325" y="6456534"/>
              <a:ext cx="1431441" cy="721647"/>
            </a:xfrm>
            <a:prstGeom prst="rect">
              <a:avLst/>
            </a:prstGeom>
          </p:spPr>
        </p:pic>
        <p:pic>
          <p:nvPicPr>
            <p:cNvPr id="23" name="図 22">
              <a:extLst>
                <a:ext uri="{FF2B5EF4-FFF2-40B4-BE49-F238E27FC236}">
                  <a16:creationId xmlns:a16="http://schemas.microsoft.com/office/drawing/2014/main" id="{47BA29B5-4BF1-E9DA-E63F-E1A5B4F83B35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48274" y="6605653"/>
              <a:ext cx="385298" cy="432000"/>
            </a:xfrm>
            <a:prstGeom prst="rect">
              <a:avLst/>
            </a:prstGeom>
          </p:spPr>
        </p:pic>
      </p:grpSp>
      <p:pic>
        <p:nvPicPr>
          <p:cNvPr id="42" name="図 41">
            <a:extLst>
              <a:ext uri="{FF2B5EF4-FFF2-40B4-BE49-F238E27FC236}">
                <a16:creationId xmlns:a16="http://schemas.microsoft.com/office/drawing/2014/main" id="{EF94D9A4-FBFF-ADA1-A562-4A57691C3EE3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7607" y="6017530"/>
            <a:ext cx="1139898" cy="364626"/>
          </a:xfrm>
          <a:prstGeom prst="rect">
            <a:avLst/>
          </a:prstGeom>
        </p:spPr>
      </p:pic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9C4AAF5F-748A-B17B-36CB-D3726EDBE0BA}"/>
              </a:ext>
            </a:extLst>
          </p:cNvPr>
          <p:cNvSpPr txBox="1"/>
          <p:nvPr/>
        </p:nvSpPr>
        <p:spPr>
          <a:xfrm>
            <a:off x="9183" y="6201309"/>
            <a:ext cx="22300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厚生労働省委託事業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8A2C5370-C05D-CC12-808F-DAB52310C5CF}"/>
              </a:ext>
            </a:extLst>
          </p:cNvPr>
          <p:cNvSpPr txBox="1"/>
          <p:nvPr/>
        </p:nvSpPr>
        <p:spPr>
          <a:xfrm>
            <a:off x="21106" y="10322942"/>
            <a:ext cx="75612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いたばし若者サポートステーションは厚労省と板橋区の委託を受け</a:t>
            </a:r>
            <a:r>
              <a:rPr kumimoji="1" lang="en-US" altLang="ja-JP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NPO</a:t>
            </a:r>
            <a:r>
              <a:rPr kumimoji="1" lang="ja-JP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法人青少年自立援助センターが運営しています</a:t>
            </a:r>
            <a:endParaRPr kumimoji="1" lang="en-US" altLang="ja-JP" sz="1200" b="1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7ED2DFF-6374-DC72-D403-1CDDD9D0F1C2}"/>
              </a:ext>
            </a:extLst>
          </p:cNvPr>
          <p:cNvSpPr/>
          <p:nvPr/>
        </p:nvSpPr>
        <p:spPr>
          <a:xfrm>
            <a:off x="308359" y="4451870"/>
            <a:ext cx="694613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6600" b="1" cap="none" spc="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就　　職　　支　　援</a:t>
            </a: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BC0349A6-8E87-06A5-B916-D9FD3A1878D3}"/>
              </a:ext>
            </a:extLst>
          </p:cNvPr>
          <p:cNvSpPr/>
          <p:nvPr/>
        </p:nvSpPr>
        <p:spPr>
          <a:xfrm>
            <a:off x="150351" y="6818304"/>
            <a:ext cx="7301999" cy="6924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900" b="1" spc="20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いたばし若者サポートステーション</a:t>
            </a:r>
            <a:endParaRPr lang="ja-JP" altLang="en-US" sz="3900" b="1" cap="none" spc="200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6579B64A-BEE0-A870-66AB-CD7B4C6F9F3E}"/>
              </a:ext>
            </a:extLst>
          </p:cNvPr>
          <p:cNvSpPr/>
          <p:nvPr/>
        </p:nvSpPr>
        <p:spPr>
          <a:xfrm>
            <a:off x="2717128" y="1667477"/>
            <a:ext cx="203132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6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個別相談</a:t>
            </a: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EC1D3BCD-9F9D-AF97-853B-878BCD0F302E}"/>
              </a:ext>
            </a:extLst>
          </p:cNvPr>
          <p:cNvSpPr/>
          <p:nvPr/>
        </p:nvSpPr>
        <p:spPr>
          <a:xfrm>
            <a:off x="4631301" y="664584"/>
            <a:ext cx="258596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6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就活セミナー</a:t>
            </a:r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C2047CE8-80DB-85C6-9E84-C7F005A5EBC6}"/>
              </a:ext>
            </a:extLst>
          </p:cNvPr>
          <p:cNvSpPr/>
          <p:nvPr/>
        </p:nvSpPr>
        <p:spPr>
          <a:xfrm>
            <a:off x="346273" y="431858"/>
            <a:ext cx="2408030" cy="111825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lnSpc>
                <a:spcPts val="4000"/>
              </a:lnSpc>
            </a:pPr>
            <a:r>
              <a:rPr lang="ja-JP" altLang="en-US" sz="36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ジョブ</a:t>
            </a:r>
            <a:endParaRPr lang="en-US" altLang="ja-JP" sz="3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4000"/>
              </a:lnSpc>
            </a:pPr>
            <a:r>
              <a:rPr lang="ja-JP" altLang="en-US" sz="36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トレーニング</a:t>
            </a:r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7C3A5DDB-FAFE-3917-6413-ABD23AD75EE8}"/>
              </a:ext>
            </a:extLst>
          </p:cNvPr>
          <p:cNvSpPr/>
          <p:nvPr/>
        </p:nvSpPr>
        <p:spPr>
          <a:xfrm>
            <a:off x="4966648" y="2675411"/>
            <a:ext cx="2031325" cy="111825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lnSpc>
                <a:spcPts val="4000"/>
              </a:lnSpc>
            </a:pPr>
            <a:r>
              <a:rPr lang="ja-JP" altLang="en-US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職場定着</a:t>
            </a:r>
            <a:endParaRPr lang="en-US" altLang="ja-JP" sz="36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4000"/>
              </a:lnSpc>
            </a:pPr>
            <a:r>
              <a:rPr lang="ja-JP" altLang="en-US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支援</a:t>
            </a:r>
            <a:endParaRPr lang="ja-JP" altLang="en-US" sz="3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78A8661A-1775-C327-0528-7ACD6AD1B6DD}"/>
              </a:ext>
            </a:extLst>
          </p:cNvPr>
          <p:cNvSpPr/>
          <p:nvPr/>
        </p:nvSpPr>
        <p:spPr>
          <a:xfrm>
            <a:off x="478580" y="2819553"/>
            <a:ext cx="203132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職場体験</a:t>
            </a:r>
            <a:endParaRPr lang="ja-JP" altLang="en-US" sz="3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9490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秋の収穫祭ポスターTF02777153" id="{6265F739-CAEF-48FD-B016-48964626736F}" vid="{48A07F91-A8D5-4B0A-9E2E-114E759983A3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SXHash xmlns="1119c2e5-8fb9-4d5f-baf1-202c530f2c34" xsi:nil="true"/>
    <IntlLangReviewDate xmlns="1119c2e5-8fb9-4d5f-baf1-202c530f2c34" xsi:nil="true"/>
    <PrimaryImageGen xmlns="1119c2e5-8fb9-4d5f-baf1-202c530f2c34">false</PrimaryImageGen>
    <TPInstallLocation xmlns="1119c2e5-8fb9-4d5f-baf1-202c530f2c34" xsi:nil="true"/>
    <IntlLangReview xmlns="1119c2e5-8fb9-4d5f-baf1-202c530f2c34" xsi:nil="true"/>
    <LocPublishedDependentAssetsLookup xmlns="1119c2e5-8fb9-4d5f-baf1-202c530f2c34" xsi:nil="true"/>
    <Manager xmlns="1119c2e5-8fb9-4d5f-baf1-202c530f2c34" xsi:nil="true"/>
    <NumericId xmlns="1119c2e5-8fb9-4d5f-baf1-202c530f2c34" xsi:nil="true"/>
    <OOCacheId xmlns="1119c2e5-8fb9-4d5f-baf1-202c530f2c34" xsi:nil="true"/>
    <AverageRating xmlns="1119c2e5-8fb9-4d5f-baf1-202c530f2c34" xsi:nil="true"/>
    <CSXUpdate xmlns="1119c2e5-8fb9-4d5f-baf1-202c530f2c34">false</CSXUpdate>
    <APDescription xmlns="1119c2e5-8fb9-4d5f-baf1-202c530f2c34" xsi:nil="true"/>
    <FeatureTagsTaxHTField0 xmlns="1119c2e5-8fb9-4d5f-baf1-202c530f2c34">
      <Terms xmlns="http://schemas.microsoft.com/office/infopath/2007/PartnerControls"/>
    </FeatureTagsTaxHTField0>
    <IntlLangReviewer xmlns="1119c2e5-8fb9-4d5f-baf1-202c530f2c34" xsi:nil="true"/>
    <OpenTemplate xmlns="1119c2e5-8fb9-4d5f-baf1-202c530f2c34">true</OpenTemplate>
    <TaxCatchAll xmlns="1119c2e5-8fb9-4d5f-baf1-202c530f2c34"/>
    <ApprovalLog xmlns="1119c2e5-8fb9-4d5f-baf1-202c530f2c34" xsi:nil="true"/>
    <TPComponent xmlns="1119c2e5-8fb9-4d5f-baf1-202c530f2c34" xsi:nil="true"/>
    <EditorialTags xmlns="1119c2e5-8fb9-4d5f-baf1-202c530f2c34" xsi:nil="true"/>
    <LastModifiedDateTime xmlns="1119c2e5-8fb9-4d5f-baf1-202c530f2c34" xsi:nil="true"/>
    <LegacyData xmlns="1119c2e5-8fb9-4d5f-baf1-202c530f2c34" xsi:nil="true"/>
    <TPLaunchHelpLink xmlns="1119c2e5-8fb9-4d5f-baf1-202c530f2c34" xsi:nil="true"/>
    <LocComments xmlns="1119c2e5-8fb9-4d5f-baf1-202c530f2c34" xsi:nil="true"/>
    <LocProcessedForMarketsLookup xmlns="1119c2e5-8fb9-4d5f-baf1-202c530f2c34" xsi:nil="true"/>
    <Milestone xmlns="1119c2e5-8fb9-4d5f-baf1-202c530f2c34">Beta 1</Milestone>
    <BusinessGroup xmlns="1119c2e5-8fb9-4d5f-baf1-202c530f2c34" xsi:nil="true"/>
    <Providers xmlns="1119c2e5-8fb9-4d5f-baf1-202c530f2c34" xsi:nil="true"/>
    <RecommendationsModifier xmlns="1119c2e5-8fb9-4d5f-baf1-202c530f2c34" xsi:nil="true"/>
    <SourceTitle xmlns="1119c2e5-8fb9-4d5f-baf1-202c530f2c34" xsi:nil="true"/>
    <HandoffToMSDN xmlns="1119c2e5-8fb9-4d5f-baf1-202c530f2c34" xsi:nil="true"/>
    <LocOverallHandbackStatusLookup xmlns="1119c2e5-8fb9-4d5f-baf1-202c530f2c34" xsi:nil="true"/>
    <DirectSourceMarket xmlns="1119c2e5-8fb9-4d5f-baf1-202c530f2c34" xsi:nil="true"/>
    <APEditor xmlns="1119c2e5-8fb9-4d5f-baf1-202c530f2c34">
      <UserInfo>
        <DisplayName/>
        <AccountId xsi:nil="true"/>
        <AccountType/>
      </UserInfo>
    </APEditor>
    <LocNewPublishedVersionLookup xmlns="1119c2e5-8fb9-4d5f-baf1-202c530f2c34" xsi:nil="true"/>
    <SubmitterId xmlns="1119c2e5-8fb9-4d5f-baf1-202c530f2c34" xsi:nil="true"/>
    <TemplateStatus xmlns="1119c2e5-8fb9-4d5f-baf1-202c530f2c34">Complete</TemplateStatus>
    <UAProjectedTotalWords xmlns="1119c2e5-8fb9-4d5f-baf1-202c530f2c34" xsi:nil="true"/>
    <Provider xmlns="1119c2e5-8fb9-4d5f-baf1-202c530f2c34" xsi:nil="true"/>
    <CSXSubmissionDate xmlns="1119c2e5-8fb9-4d5f-baf1-202c530f2c34" xsi:nil="true"/>
    <BlockPublish xmlns="1119c2e5-8fb9-4d5f-baf1-202c530f2c34" xsi:nil="true"/>
    <BugNumber xmlns="1119c2e5-8fb9-4d5f-baf1-202c530f2c34" xsi:nil="true"/>
    <TPLaunchHelpLinkType xmlns="1119c2e5-8fb9-4d5f-baf1-202c530f2c34">Template</TPLaunchHelpLinkType>
    <PublishStatusLookup xmlns="1119c2e5-8fb9-4d5f-baf1-202c530f2c34">
      <Value>452337</Value>
      <Value>502595</Value>
    </PublishStatusLookup>
    <ScenarioTagsTaxHTField0 xmlns="1119c2e5-8fb9-4d5f-baf1-202c530f2c34">
      <Terms xmlns="http://schemas.microsoft.com/office/infopath/2007/PartnerControls"/>
    </ScenarioTagsTaxHTField0>
    <TimesCloned xmlns="1119c2e5-8fb9-4d5f-baf1-202c530f2c34" xsi:nil="true"/>
    <IsDeleted xmlns="1119c2e5-8fb9-4d5f-baf1-202c530f2c34">false</IsDeleted>
    <OriginAsset xmlns="1119c2e5-8fb9-4d5f-baf1-202c530f2c34" xsi:nil="true"/>
    <UALocComments xmlns="1119c2e5-8fb9-4d5f-baf1-202c530f2c34" xsi:nil="true"/>
    <UALocRecommendation xmlns="1119c2e5-8fb9-4d5f-baf1-202c530f2c34">Localize</UALocRecommendation>
    <DSATActionTaken xmlns="1119c2e5-8fb9-4d5f-baf1-202c530f2c34" xsi:nil="true"/>
    <MachineTranslated xmlns="1119c2e5-8fb9-4d5f-baf1-202c530f2c34">false</MachineTranslated>
    <OutputCachingOn xmlns="1119c2e5-8fb9-4d5f-baf1-202c530f2c34">false</OutputCachingOn>
    <ParentAssetId xmlns="1119c2e5-8fb9-4d5f-baf1-202c530f2c34" xsi:nil="true"/>
    <APAuthor xmlns="1119c2e5-8fb9-4d5f-baf1-202c530f2c34">
      <UserInfo>
        <DisplayName>System Account</DisplayName>
        <AccountId>1073741823</AccountId>
        <AccountType/>
      </UserInfo>
    </APAuthor>
    <ClipArtFilename xmlns="1119c2e5-8fb9-4d5f-baf1-202c530f2c34" xsi:nil="true"/>
    <LocOverallLocStatusLookup xmlns="1119c2e5-8fb9-4d5f-baf1-202c530f2c34" xsi:nil="true"/>
    <LocOverallPreviewStatusLookup xmlns="1119c2e5-8fb9-4d5f-baf1-202c530f2c34" xsi:nil="true"/>
    <IntlLocPriority xmlns="1119c2e5-8fb9-4d5f-baf1-202c530f2c34" xsi:nil="true"/>
    <ApprovalStatus xmlns="1119c2e5-8fb9-4d5f-baf1-202c530f2c34">InProgress</ApprovalStatus>
    <LocManualTestRequired xmlns="1119c2e5-8fb9-4d5f-baf1-202c530f2c34" xsi:nil="true"/>
    <TPNamespace xmlns="1119c2e5-8fb9-4d5f-baf1-202c530f2c34" xsi:nil="true"/>
    <TemplateTemplateType xmlns="1119c2e5-8fb9-4d5f-baf1-202c530f2c34">PowerPoint 12 Default</TemplateTemplateType>
    <UANotes xmlns="1119c2e5-8fb9-4d5f-baf1-202c530f2c34" xsi:nil="true"/>
    <ThumbnailAssetId xmlns="1119c2e5-8fb9-4d5f-baf1-202c530f2c34" xsi:nil="true"/>
    <AssetId xmlns="1119c2e5-8fb9-4d5f-baf1-202c530f2c34">TP102773688</AssetId>
    <AssetType xmlns="1119c2e5-8fb9-4d5f-baf1-202c530f2c34" xsi:nil="true"/>
    <TPClientViewer xmlns="1119c2e5-8fb9-4d5f-baf1-202c530f2c34" xsi:nil="true"/>
    <TPFriendlyName xmlns="1119c2e5-8fb9-4d5f-baf1-202c530f2c34" xsi:nil="true"/>
    <PlannedPubDate xmlns="1119c2e5-8fb9-4d5f-baf1-202c530f2c34" xsi:nil="true"/>
    <PolicheckWords xmlns="1119c2e5-8fb9-4d5f-baf1-202c530f2c34" xsi:nil="true"/>
    <TPCommandLine xmlns="1119c2e5-8fb9-4d5f-baf1-202c530f2c34" xsi:nil="true"/>
    <LocOverallPublishStatusLookup xmlns="1119c2e5-8fb9-4d5f-baf1-202c530f2c34" xsi:nil="true"/>
    <LocPublishedLinkedAssetsLookup xmlns="1119c2e5-8fb9-4d5f-baf1-202c530f2c34" xsi:nil="true"/>
    <CrawlForDependencies xmlns="1119c2e5-8fb9-4d5f-baf1-202c530f2c34">false</CrawlForDependencies>
    <InternalTagsTaxHTField0 xmlns="1119c2e5-8fb9-4d5f-baf1-202c530f2c34">
      <Terms xmlns="http://schemas.microsoft.com/office/infopath/2007/PartnerControls"/>
    </InternalTagsTaxHTField0>
    <MarketSpecific xmlns="1119c2e5-8fb9-4d5f-baf1-202c530f2c34" xsi:nil="true"/>
    <LastHandOff xmlns="1119c2e5-8fb9-4d5f-baf1-202c530f2c34" xsi:nil="true"/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VoteCount xmlns="1119c2e5-8fb9-4d5f-baf1-202c530f2c34" xsi:nil="true"/>
    <ContentItem xmlns="1119c2e5-8fb9-4d5f-baf1-202c530f2c34" xsi:nil="true"/>
    <Markets xmlns="1119c2e5-8fb9-4d5f-baf1-202c530f2c34"/>
    <OriginalSourceMarket xmlns="1119c2e5-8fb9-4d5f-baf1-202c530f2c34" xsi:nil="true"/>
    <PublishTargets xmlns="1119c2e5-8fb9-4d5f-baf1-202c530f2c34">OfficeOnline</PublishTargets>
    <ShowIn xmlns="1119c2e5-8fb9-4d5f-baf1-202c530f2c34">Show everywhere</ShowIn>
    <UACurrentWords xmlns="1119c2e5-8fb9-4d5f-baf1-202c530f2c34" xsi:nil="true"/>
    <TPApplication xmlns="1119c2e5-8fb9-4d5f-baf1-202c530f2c34" xsi:nil="true"/>
    <AssetExpire xmlns="1119c2e5-8fb9-4d5f-baf1-202c530f2c34">2100-01-01T00:00:00+00:00</AssetExpire>
    <CampaignTagsTaxHTField0 xmlns="1119c2e5-8fb9-4d5f-baf1-202c530f2c34">
      <Terms xmlns="http://schemas.microsoft.com/office/infopath/2007/PartnerControls"/>
    </CampaignTagsTaxHTField0>
    <LocLastLocAttemptVersionLookup xmlns="1119c2e5-8fb9-4d5f-baf1-202c530f2c34">134567</LocLastLocAttemptVersionLookup>
    <LocLastLocAttemptVersionTypeLookup xmlns="1119c2e5-8fb9-4d5f-baf1-202c530f2c34" xsi:nil="true"/>
    <AssetStart xmlns="1119c2e5-8fb9-4d5f-baf1-202c530f2c34">2011-11-08T08:20:30+00:00</AssetStart>
    <TPExecutable xmlns="1119c2e5-8fb9-4d5f-baf1-202c530f2c34" xsi:nil="true"/>
    <FriendlyTitle xmlns="1119c2e5-8fb9-4d5f-baf1-202c530f2c34" xsi:nil="true"/>
    <LocRecommendedHandoff xmlns="1119c2e5-8fb9-4d5f-baf1-202c530f2c34" xsi:nil="true"/>
    <TPAppVersion xmlns="1119c2e5-8fb9-4d5f-baf1-202c530f2c34" xsi:nil="true"/>
    <AcquiredFrom xmlns="1119c2e5-8fb9-4d5f-baf1-202c530f2c34">Internal MS</AcquiredFrom>
    <IsSearchable xmlns="1119c2e5-8fb9-4d5f-baf1-202c530f2c34">true</IsSearchable>
    <CSXSubmissionMarket xmlns="1119c2e5-8fb9-4d5f-baf1-202c530f2c34" xsi:nil="true"/>
    <Downloads xmlns="1119c2e5-8fb9-4d5f-baf1-202c530f2c34">0</Downloads>
    <EditorialStatus xmlns="1119c2e5-8fb9-4d5f-baf1-202c530f2c34">Complete</EditorialStatus>
    <ArtSampleDocs xmlns="1119c2e5-8fb9-4d5f-baf1-202c530f2c34" xsi:nil="true"/>
    <TrustLevel xmlns="1119c2e5-8fb9-4d5f-baf1-202c530f2c34">1 Microsoft Managed Content</TrustLevel>
    <OriginalRelease xmlns="1119c2e5-8fb9-4d5f-baf1-202c530f2c34">14</OriginalRelease>
    <LocMarketGroupTiers2 xmlns="1119c2e5-8fb9-4d5f-baf1-202c530f2c3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125DDDC-A961-4C95-80CD-DEB24A7467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516B560-CB75-457B-B986-C4321FD22F36}">
  <ds:schemaRefs>
    <ds:schemaRef ds:uri="http://purl.org/dc/terms/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1119c2e5-8fb9-4d5f-baf1-202c530f2c34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9F634C1-5638-4B17-885C-96C1E32312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秋の収穫祭ポスター</Template>
  <TotalTime>605</TotalTime>
  <Words>122</Words>
  <Application>Microsoft Office PowerPoint</Application>
  <PresentationFormat>ユーザー設定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HGP創英角ﾎﾟｯﾌﾟ体</vt:lpstr>
      <vt:lpstr>HGP明朝E</vt:lpstr>
      <vt:lpstr>Meiryo UI</vt:lpstr>
      <vt:lpstr>メイリオ</vt:lpstr>
      <vt:lpstr>游ゴシック</vt:lpstr>
      <vt:lpstr>游明朝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CatenaRentalSystem</dc:creator>
  <cp:lastModifiedBy>Windows User</cp:lastModifiedBy>
  <cp:revision>4</cp:revision>
  <cp:lastPrinted>2025-05-08T10:36:16Z</cp:lastPrinted>
  <dcterms:created xsi:type="dcterms:W3CDTF">2022-05-19T04:31:56Z</dcterms:created>
  <dcterms:modified xsi:type="dcterms:W3CDTF">2025-05-19T02:00:25Z</dcterms:modified>
</cp:coreProperties>
</file>