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slideLayouts/slideLayout7.xml" ContentType="application/vnd.openxmlformats-officedocument.presentationml.slideLayout+xml"/>
  <Override PartName="/ppt/theme/theme7.xml" ContentType="application/vnd.openxmlformats-officedocument.theme+xml"/>
  <Override PartName="/ppt/slideLayouts/slideLayout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authors.xml" ContentType="application/vnd.ms-powerpoint.authors+xml"/>
  <Override PartName="/docProps/app.xml" ContentType="application/vnd.openxmlformats-officedocument.extended-properties+xml"/>
  <Override PartName="/docMetadata/LabelInfo.xml" ContentType="application/vnd.ms-office.classificationlabel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autoCompressPictures="0">
  <p:sldMasterIdLst>
    <p:sldMasterId id="2147483908" r:id="rId1"/>
    <p:sldMasterId id="2147483919" r:id="rId2"/>
    <p:sldMasterId id="2147483981" r:id="rId3"/>
    <p:sldMasterId id="2147483983" r:id="rId4"/>
    <p:sldMasterId id="2147483985" r:id="rId5"/>
    <p:sldMasterId id="2147483987" r:id="rId6"/>
    <p:sldMasterId id="2147483989" r:id="rId7"/>
    <p:sldMasterId id="2147483991" r:id="rId8"/>
  </p:sldMasterIdLst>
  <p:notesMasterIdLst>
    <p:notesMasterId r:id="rId17"/>
  </p:notesMasterIdLst>
  <p:sldIdLst>
    <p:sldId id="2147482947" r:id="rId9"/>
    <p:sldId id="256" r:id="rId10"/>
    <p:sldId id="258" r:id="rId11"/>
    <p:sldId id="259" r:id="rId12"/>
    <p:sldId id="260" r:id="rId13"/>
    <p:sldId id="261" r:id="rId14"/>
    <p:sldId id="262" r:id="rId15"/>
    <p:sldId id="263" r:id="rId16"/>
  </p:sldIdLst>
  <p:sldSz cx="9906000" cy="6858000" type="A4"/>
  <p:notesSz cx="6807200" cy="9939338"/>
  <p:custDataLst>
    <p:tags r:id="rId18"/>
  </p:custDataLst>
  <p:defaultTextStyle>
    <a:defPPr>
      <a:defRPr lang="en-US"/>
    </a:defPPr>
    <a:lvl1pPr algn="l" rtl="0" fontAlgn="base">
      <a:spcBef>
        <a:spcPct val="0"/>
      </a:spcBef>
      <a:spcAft>
        <a:spcPct val="0"/>
      </a:spcAft>
      <a:defRPr sz="1900" kern="1200">
        <a:solidFill>
          <a:schemeClr val="tx1"/>
        </a:solidFill>
        <a:latin typeface="Arial" charset="0"/>
        <a:ea typeface="+mn-ea"/>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プロジェクト計画書" id="{7E25013F-3D54-43CA-8528-DC315C19F2FD}">
          <p14:sldIdLst>
            <p14:sldId id="2147482947"/>
            <p14:sldId id="256"/>
            <p14:sldId id="258"/>
            <p14:sldId id="259"/>
            <p14:sldId id="260"/>
            <p14:sldId id="261"/>
            <p14:sldId id="262"/>
            <p14:sldId id="263"/>
          </p14:sldIdLst>
        </p14:section>
      </p14:sectionLst>
    </p:ext>
    <p:ext uri="{EFAFB233-063F-42B5-8137-9DF3F51BA10A}">
      <p15:sldGuideLst xmlns:p15="http://schemas.microsoft.com/office/powerpoint/2012/main">
        <p15:guide id="2" pos="3120" userDrawn="1">
          <p15:clr>
            <a:srgbClr val="A4A3A4"/>
          </p15:clr>
        </p15:guide>
        <p15:guide id="3" orient="horz" pos="218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作成者"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6A38"/>
    <a:srgbClr val="FFF1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2664F2-DDCA-489A-AE7B-8E2CF79559D9}" v="3" dt="2026-06-25T03:12:46.462"/>
  </p1510:revLst>
</p1510:revInfo>
</file>

<file path=ppt/tableStyles.xml><?xml version="1.0" encoding="utf-8"?>
<a:tblStyleLst xmlns:a="http://schemas.openxmlformats.org/drawingml/2006/main" def="{5C22544A-7EE6-4342-B048-85BDC9FD1C3A}">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114" d="100"/>
          <a:sy n="114" d="100"/>
        </p:scale>
        <p:origin x="1152" y="96"/>
      </p:cViewPr>
      <p:guideLst>
        <p:guide pos="3120"/>
        <p:guide orient="horz" pos="2183"/>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tags" Target="tags/tag1.xml"/><Relationship Id="rId26" Type="http://schemas.openxmlformats.org/officeDocument/2006/relationships/customXml" Target="../customXml/item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tableStyles" Target="tableStyles.xml"/><Relationship Id="rId28" Type="http://schemas.openxmlformats.org/officeDocument/2006/relationships/customXml" Target="../customXml/item3.xml"/><Relationship Id="rId10" Type="http://schemas.openxmlformats.org/officeDocument/2006/relationships/slide" Target="slides/slide2.xml"/><Relationship Id="rId19"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theme" Target="theme/theme1.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50375" cy="498966"/>
          </a:xfrm>
          <a:prstGeom prst="rect">
            <a:avLst/>
          </a:prstGeom>
        </p:spPr>
        <p:txBody>
          <a:bodyPr vert="horz" lIns="92236" tIns="46118" rIns="92236" bIns="46118" rtlCol="0"/>
          <a:lstStyle>
            <a:lvl1pPr algn="l">
              <a:defRPr sz="1200">
                <a:latin typeface="+mn-lt"/>
                <a:ea typeface="Yu Gothic UI" panose="020B0500000000000000" pitchFamily="50" charset="-128"/>
                <a:cs typeface="+mn-cs"/>
                <a:sym typeface="+mn-lt"/>
              </a:defRPr>
            </a:lvl1pPr>
          </a:lstStyle>
          <a:p>
            <a:endParaRPr kumimoji="1" lang="ja-JP" altLang="en-US"/>
          </a:p>
        </p:txBody>
      </p:sp>
      <p:sp>
        <p:nvSpPr>
          <p:cNvPr id="3" name="日付プレースホルダー 2"/>
          <p:cNvSpPr>
            <a:spLocks noGrp="1"/>
          </p:cNvSpPr>
          <p:nvPr>
            <p:ph type="dt" idx="1"/>
          </p:nvPr>
        </p:nvSpPr>
        <p:spPr>
          <a:xfrm>
            <a:off x="3855221" y="0"/>
            <a:ext cx="2950374" cy="498966"/>
          </a:xfrm>
          <a:prstGeom prst="rect">
            <a:avLst/>
          </a:prstGeom>
        </p:spPr>
        <p:txBody>
          <a:bodyPr vert="horz" lIns="92236" tIns="46118" rIns="92236" bIns="46118" rtlCol="0"/>
          <a:lstStyle>
            <a:lvl1pPr algn="r">
              <a:defRPr sz="1200">
                <a:latin typeface="+mn-lt"/>
                <a:ea typeface="Yu Gothic UI" panose="020B0500000000000000" pitchFamily="50" charset="-128"/>
                <a:cs typeface="+mn-cs"/>
                <a:sym typeface="+mn-lt"/>
              </a:defRPr>
            </a:lvl1pPr>
          </a:lstStyle>
          <a:p>
            <a:fld id="{AAE2C4BB-DD5D-4EF0-8811-528209874544}" type="datetimeFigureOut">
              <a:rPr kumimoji="1" lang="ja-JP" altLang="en-US" smtClean="0"/>
              <a:pPr/>
              <a:t>2026/6/25</a:t>
            </a:fld>
            <a:endParaRPr kumimoji="1" lang="ja-JP" altLang="en-US"/>
          </a:p>
        </p:txBody>
      </p:sp>
      <p:sp>
        <p:nvSpPr>
          <p:cNvPr id="4" name="スライド イメージ プレースホルダー 3"/>
          <p:cNvSpPr>
            <a:spLocks noGrp="1" noRot="1" noChangeAspect="1"/>
          </p:cNvSpPr>
          <p:nvPr>
            <p:ph type="sldImg" idx="2"/>
          </p:nvPr>
        </p:nvSpPr>
        <p:spPr>
          <a:xfrm>
            <a:off x="982663" y="1243013"/>
            <a:ext cx="4841875" cy="3352800"/>
          </a:xfrm>
          <a:prstGeom prst="rect">
            <a:avLst/>
          </a:prstGeom>
          <a:noFill/>
          <a:ln w="12700">
            <a:solidFill>
              <a:prstClr val="black"/>
            </a:solidFill>
          </a:ln>
        </p:spPr>
        <p:txBody>
          <a:bodyPr vert="horz" lIns="92236" tIns="46118" rIns="92236" bIns="46118" rtlCol="0" anchor="ctr"/>
          <a:lstStyle/>
          <a:p>
            <a:endParaRPr lang="ja-JP" altLang="en-US"/>
          </a:p>
        </p:txBody>
      </p:sp>
      <p:sp>
        <p:nvSpPr>
          <p:cNvPr id="5" name="ノート プレースホルダー 4"/>
          <p:cNvSpPr>
            <a:spLocks noGrp="1"/>
          </p:cNvSpPr>
          <p:nvPr>
            <p:ph type="body" sz="quarter" idx="3"/>
          </p:nvPr>
        </p:nvSpPr>
        <p:spPr>
          <a:xfrm>
            <a:off x="680239" y="4783357"/>
            <a:ext cx="5446723" cy="3913364"/>
          </a:xfrm>
          <a:prstGeom prst="rect">
            <a:avLst/>
          </a:prstGeom>
        </p:spPr>
        <p:txBody>
          <a:bodyPr vert="horz" lIns="92236" tIns="46118" rIns="92236" bIns="4611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440372"/>
            <a:ext cx="2950375" cy="498966"/>
          </a:xfrm>
          <a:prstGeom prst="rect">
            <a:avLst/>
          </a:prstGeom>
        </p:spPr>
        <p:txBody>
          <a:bodyPr vert="horz" lIns="92236" tIns="46118" rIns="92236" bIns="46118" rtlCol="0" anchor="b"/>
          <a:lstStyle>
            <a:lvl1pPr algn="l">
              <a:defRPr sz="1200">
                <a:latin typeface="+mn-lt"/>
                <a:ea typeface="Yu Gothic UI" panose="020B0500000000000000" pitchFamily="50" charset="-128"/>
                <a:cs typeface="+mn-cs"/>
                <a:sym typeface="+mn-lt"/>
              </a:defRPr>
            </a:lvl1pPr>
          </a:lstStyle>
          <a:p>
            <a:endParaRPr kumimoji="1" lang="ja-JP" altLang="en-US"/>
          </a:p>
        </p:txBody>
      </p:sp>
      <p:sp>
        <p:nvSpPr>
          <p:cNvPr id="7" name="スライド番号プレースホルダー 6"/>
          <p:cNvSpPr>
            <a:spLocks noGrp="1"/>
          </p:cNvSpPr>
          <p:nvPr>
            <p:ph type="sldNum" sz="quarter" idx="5"/>
          </p:nvPr>
        </p:nvSpPr>
        <p:spPr>
          <a:xfrm>
            <a:off x="3855221" y="9440372"/>
            <a:ext cx="2950374" cy="498966"/>
          </a:xfrm>
          <a:prstGeom prst="rect">
            <a:avLst/>
          </a:prstGeom>
        </p:spPr>
        <p:txBody>
          <a:bodyPr vert="horz" lIns="92236" tIns="46118" rIns="92236" bIns="46118" rtlCol="0" anchor="b"/>
          <a:lstStyle>
            <a:lvl1pPr algn="r">
              <a:defRPr sz="1200">
                <a:latin typeface="+mn-lt"/>
                <a:ea typeface="Yu Gothic UI" panose="020B0500000000000000" pitchFamily="50" charset="-128"/>
                <a:cs typeface="+mn-cs"/>
                <a:sym typeface="+mn-lt"/>
              </a:defRPr>
            </a:lvl1pPr>
          </a:lstStyle>
          <a:p>
            <a:fld id="{24DE13BB-FCB6-4491-A87D-1E9BA7500F8E}" type="slidenum">
              <a:rPr kumimoji="1" lang="ja-JP" altLang="en-US" smtClean="0"/>
              <a:pPr/>
              <a:t>‹#›</a:t>
            </a:fld>
            <a:endParaRPr kumimoji="1" lang="ja-JP" altLang="en-US"/>
          </a:p>
        </p:txBody>
      </p:sp>
    </p:spTree>
    <p:extLst>
      <p:ext uri="{BB962C8B-B14F-4D97-AF65-F5344CB8AC3E}">
        <p14:creationId xmlns:p14="http://schemas.microsoft.com/office/powerpoint/2010/main" val="9898522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1pPr>
    <a:lvl2pPr marL="4572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2pPr>
    <a:lvl3pPr marL="9144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3pPr>
    <a:lvl4pPr marL="13716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4pPr>
    <a:lvl5pPr marL="18288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39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基本版②） タイトルのみ_A4">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6521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基本版②） タイトルのみ_A4">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0531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基本版②） タイトルのみ_A4">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6015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基本版②） タイトルのみ_A4">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5631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基本版②） タイトルのみ_A4">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2942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基本版②） タイトルのみ_A4">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8903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基本版②） タイトルのみ_A4">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95448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4087D108-B556-B28D-941E-14D2A124DED3}"/>
              </a:ext>
            </a:extLst>
          </p:cNvPr>
          <p:cNvSpPr txBox="1"/>
          <p:nvPr userDrawn="1"/>
        </p:nvSpPr>
        <p:spPr>
          <a:xfrm>
            <a:off x="424392" y="167448"/>
            <a:ext cx="1440000" cy="318924"/>
          </a:xfrm>
          <a:prstGeom prst="rect">
            <a:avLst/>
          </a:prstGeom>
          <a:noFill/>
        </p:spPr>
        <p:txBody>
          <a:bodyPr wrap="square" lIns="36000" tIns="36000" rIns="36000" bIns="36000" rtlCol="0" anchor="ctr">
            <a:spAutoFit/>
          </a:bodyPr>
          <a:lstStyle/>
          <a:p>
            <a:r>
              <a:rPr lang="ja-JP" altLang="en-US" sz="1600" dirty="0">
                <a:latin typeface="+mn-ea"/>
              </a:rPr>
              <a:t>様式２</a:t>
            </a:r>
            <a:endParaRPr lang="ja-JP" altLang="en-US" sz="1800" dirty="0">
              <a:latin typeface="+mn-ea"/>
            </a:endParaRPr>
          </a:p>
        </p:txBody>
      </p:sp>
      <p:sp>
        <p:nvSpPr>
          <p:cNvPr id="10" name="テキスト ボックス 9">
            <a:extLst>
              <a:ext uri="{FF2B5EF4-FFF2-40B4-BE49-F238E27FC236}">
                <a16:creationId xmlns:a16="http://schemas.microsoft.com/office/drawing/2014/main" id="{63F6C024-1D51-F580-3322-8411EE629B7C}"/>
              </a:ext>
            </a:extLst>
          </p:cNvPr>
          <p:cNvSpPr txBox="1"/>
          <p:nvPr userDrawn="1"/>
        </p:nvSpPr>
        <p:spPr>
          <a:xfrm>
            <a:off x="428915" y="2431367"/>
            <a:ext cx="9072000" cy="442035"/>
          </a:xfrm>
          <a:prstGeom prst="rect">
            <a:avLst/>
          </a:prstGeom>
          <a:noFill/>
        </p:spPr>
        <p:txBody>
          <a:bodyPr wrap="square" lIns="36000" tIns="36000" rIns="36000" bIns="36000" rtlCol="0" anchor="ctr">
            <a:spAutoFit/>
          </a:bodyPr>
          <a:lstStyle/>
          <a:p>
            <a:pPr algn="ctr"/>
            <a:r>
              <a:rPr lang="ja-JP" altLang="en-US" sz="2400" b="1" dirty="0">
                <a:latin typeface="+mn-ea"/>
              </a:rPr>
              <a:t>プロジェクト計画書</a:t>
            </a:r>
          </a:p>
        </p:txBody>
      </p:sp>
    </p:spTree>
    <p:extLst>
      <p:ext uri="{BB962C8B-B14F-4D97-AF65-F5344CB8AC3E}">
        <p14:creationId xmlns:p14="http://schemas.microsoft.com/office/powerpoint/2010/main" val="1977651121"/>
      </p:ext>
    </p:extLst>
  </p:cSld>
  <p:clrMap bg1="lt1" tx1="dk1" bg2="lt2" tx2="dk2" accent1="accent1" accent2="accent2" accent3="accent3" accent4="accent4" accent5="accent5" accent6="accent6" hlink="hlink" folHlink="folHlink"/>
  <p:sldLayoutIdLst>
    <p:sldLayoutId id="2147483648" r:id="rId1"/>
  </p:sldLayoutIdLst>
  <p:hf hdr="0"/>
  <p:txStyles>
    <p:titleStyle>
      <a:lvl1pPr algn="l" defTabSz="990564" rtl="0" eaLnBrk="1" latinLnBrk="0" hangingPunct="1">
        <a:spcBef>
          <a:spcPct val="0"/>
        </a:spcBef>
        <a:buNone/>
        <a:defRPr kumimoji="1" sz="2000" b="1" kern="1200" baseline="0">
          <a:solidFill>
            <a:schemeClr val="tx1"/>
          </a:solidFill>
          <a:latin typeface="+mj-lt"/>
          <a:ea typeface="+mj-ea"/>
          <a:cs typeface="+mj-cs"/>
          <a:sym typeface="+mj-lt"/>
        </a:defRPr>
      </a:lvl1pPr>
    </p:titleStyle>
    <p:bodyStyle>
      <a:lvl1pPr marL="0" marR="0" indent="0" algn="l" defTabSz="990564" rtl="0" eaLnBrk="1" fontAlgn="auto" latinLnBrk="0" hangingPunct="1">
        <a:lnSpc>
          <a:spcPct val="110000"/>
        </a:lnSpc>
        <a:spcBef>
          <a:spcPts val="600"/>
        </a:spcBef>
        <a:spcAft>
          <a:spcPts val="0"/>
        </a:spcAft>
        <a:buClrTx/>
        <a:buSzPct val="100000"/>
        <a:buFont typeface="Arial" panose="020B0604020202020204" pitchFamily="34" charset="0"/>
        <a:buNone/>
        <a:tabLst/>
        <a:defRPr kumimoji="1" sz="1200" b="0" kern="1200">
          <a:solidFill>
            <a:schemeClr val="tx1"/>
          </a:solidFill>
          <a:latin typeface="+mn-lt"/>
          <a:ea typeface="+mn-ea"/>
          <a:cs typeface="+mn-cs"/>
          <a:sym typeface="+mn-lt"/>
        </a:defRPr>
      </a:lvl1pPr>
      <a:lvl2pPr marL="18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n"/>
        <a:tabLst/>
        <a:defRPr kumimoji="1" lang="en-US" sz="1200" b="0" kern="1200" dirty="0" smtClean="0">
          <a:solidFill>
            <a:schemeClr val="tx1"/>
          </a:solidFill>
          <a:latin typeface="+mn-lt"/>
          <a:ea typeface="+mn-ea"/>
          <a:cs typeface="+mn-cs"/>
          <a:sym typeface="+mn-lt"/>
        </a:defRPr>
      </a:lvl2pPr>
      <a:lvl3pPr marL="36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Ø"/>
        <a:tabLst/>
        <a:defRPr kumimoji="1" lang="en-US" sz="1200" b="0" kern="1200" dirty="0" smtClean="0">
          <a:solidFill>
            <a:schemeClr val="tx1"/>
          </a:solidFill>
          <a:latin typeface="+mn-lt"/>
          <a:ea typeface="+mn-ea"/>
          <a:cs typeface="+mn-cs"/>
          <a:sym typeface="+mn-lt"/>
        </a:defRPr>
      </a:lvl3pPr>
      <a:lvl4pPr marL="504000" marR="0" indent="-144000" algn="l" defTabSz="990564" rtl="0" eaLnBrk="1" fontAlgn="auto" latinLnBrk="0" hangingPunct="1">
        <a:lnSpc>
          <a:spcPct val="110000"/>
        </a:lnSpc>
        <a:spcBef>
          <a:spcPts val="600"/>
        </a:spcBef>
        <a:spcAft>
          <a:spcPts val="0"/>
        </a:spcAft>
        <a:buClrTx/>
        <a:buSzPct val="100000"/>
        <a:buFont typeface="Arial" panose="020B0604020202020204" pitchFamily="34" charset="0"/>
        <a:buChar char="•"/>
        <a:tabLst/>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120">
          <p15:clr>
            <a:srgbClr val="A4A3A4"/>
          </p15:clr>
        </p15:guide>
        <p15:guide id="2" pos="3007">
          <p15:clr>
            <a:srgbClr val="A4A3A4"/>
          </p15:clr>
        </p15:guide>
        <p15:guide id="3" pos="3233">
          <p15:clr>
            <a:srgbClr val="A4A3A4"/>
          </p15:clr>
        </p15:guide>
        <p15:guide id="4" pos="5978">
          <p15:clr>
            <a:srgbClr val="A4A3A4"/>
          </p15:clr>
        </p15:guide>
        <p15:guide id="5" pos="262">
          <p15:clr>
            <a:srgbClr val="A4A3A4"/>
          </p15:clr>
        </p15:guide>
        <p15:guide id="9" orient="horz" pos="3974">
          <p15:clr>
            <a:srgbClr val="A4A3A4"/>
          </p15:clr>
        </p15:guide>
        <p15:guide id="10" orient="horz" pos="4156">
          <p15:clr>
            <a:srgbClr val="A4A3A4"/>
          </p15:clr>
        </p15:guide>
        <p15:guide id="11" orient="horz" pos="4269">
          <p15:clr>
            <a:srgbClr val="A4A3A4"/>
          </p15:clr>
        </p15:guide>
        <p15:guide id="12" orient="horz" pos="935" userDrawn="1">
          <p15:clr>
            <a:srgbClr val="A4A3A4"/>
          </p15:clr>
        </p15:guide>
        <p15:guide id="14" orient="horz" pos="640" userDrawn="1">
          <p15:clr>
            <a:srgbClr val="A4A3A4"/>
          </p15:clr>
        </p15:guide>
        <p15:guide id="15" orient="horz" pos="96" userDrawn="1">
          <p15:clr>
            <a:srgbClr val="A4A3A4"/>
          </p15:clr>
        </p15:guide>
        <p15:guide id="17" orient="horz" pos="504"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1DC13237-D085-6F3A-5BB4-76E5530FE75C}"/>
              </a:ext>
            </a:extLst>
          </p:cNvPr>
          <p:cNvSpPr txBox="1"/>
          <p:nvPr userDrawn="1"/>
        </p:nvSpPr>
        <p:spPr>
          <a:xfrm>
            <a:off x="418755" y="157169"/>
            <a:ext cx="9072000" cy="360000"/>
          </a:xfrm>
          <a:prstGeom prst="rect">
            <a:avLst/>
          </a:prstGeom>
          <a:solidFill>
            <a:schemeClr val="tx2"/>
          </a:solidFill>
          <a:ln>
            <a:solidFill>
              <a:schemeClr val="tx2"/>
            </a:solidFill>
          </a:ln>
        </p:spPr>
        <p:txBody>
          <a:bodyPr wrap="square" rtlCol="0" anchor="ctr">
            <a:noAutofit/>
          </a:bodyPr>
          <a:lstStyle/>
          <a:p>
            <a:pPr algn="l"/>
            <a:r>
              <a:rPr lang="zh-TW" altLang="en-US" sz="1800" b="1" dirty="0">
                <a:solidFill>
                  <a:schemeClr val="bg1"/>
                </a:solidFill>
                <a:latin typeface="+mn-ea"/>
              </a:rPr>
              <a:t>１．企業概要</a:t>
            </a:r>
          </a:p>
        </p:txBody>
      </p:sp>
      <p:sp>
        <p:nvSpPr>
          <p:cNvPr id="6" name="スライド番号プレースホルダー 5">
            <a:extLst>
              <a:ext uri="{FF2B5EF4-FFF2-40B4-BE49-F238E27FC236}">
                <a16:creationId xmlns:a16="http://schemas.microsoft.com/office/drawing/2014/main" id="{F62161ED-A15F-026A-9D0B-C66E680D5F7B}"/>
              </a:ext>
            </a:extLst>
          </p:cNvPr>
          <p:cNvSpPr txBox="1">
            <a:spLocks/>
          </p:cNvSpPr>
          <p:nvPr userDrawn="1"/>
        </p:nvSpPr>
        <p:spPr>
          <a:xfrm>
            <a:off x="8052858" y="6314015"/>
            <a:ext cx="1440000" cy="288000"/>
          </a:xfrm>
          <a:prstGeom prst="rect">
            <a:avLst/>
          </a:prstGeom>
          <a:ln>
            <a:noFill/>
          </a:ln>
        </p:spPr>
        <p:txBody>
          <a:bodyPr vert="horz" lIns="91440" tIns="45720" rIns="91440" bIns="45720" rtlCol="0" anchor="ctr"/>
          <a:lstStyle>
            <a:defPPr>
              <a:defRPr lang="en-US"/>
            </a:defPPr>
            <a:lvl1pPr algn="r" rtl="0" fontAlgn="base">
              <a:spcBef>
                <a:spcPct val="0"/>
              </a:spcBef>
              <a:spcAft>
                <a:spcPct val="0"/>
              </a:spcAft>
              <a:defRPr sz="1600" kern="1200">
                <a:solidFill>
                  <a:schemeClr val="tx1"/>
                </a:solidFill>
                <a:latin typeface="Yu Gothic UI" panose="020B0500000000000000" pitchFamily="50" charset="-128"/>
                <a:ea typeface="Yu Gothic UI" panose="020B0500000000000000" pitchFamily="50" charset="-128"/>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a:lstStyle>
          <a:p>
            <a:fld id="{6DAE7513-DBFD-46D7-A562-40B7E0D860AF}" type="slidenum">
              <a:rPr kumimoji="1" lang="ja-JP" altLang="en-US" smtClean="0"/>
              <a:pPr/>
              <a:t>‹#›</a:t>
            </a:fld>
            <a:endParaRPr kumimoji="1" lang="ja-JP" altLang="en-US"/>
          </a:p>
        </p:txBody>
      </p:sp>
    </p:spTree>
    <p:extLst>
      <p:ext uri="{BB962C8B-B14F-4D97-AF65-F5344CB8AC3E}">
        <p14:creationId xmlns:p14="http://schemas.microsoft.com/office/powerpoint/2010/main" val="253086590"/>
      </p:ext>
    </p:extLst>
  </p:cSld>
  <p:clrMap bg1="lt1" tx1="dk1" bg2="lt2" tx2="dk2" accent1="accent1" accent2="accent2" accent3="accent3" accent4="accent4" accent5="accent5" accent6="accent6" hlink="hlink" folHlink="folHlink"/>
  <p:sldLayoutIdLst>
    <p:sldLayoutId id="2147483948" r:id="rId1"/>
  </p:sldLayoutIdLst>
  <p:hf hdr="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userDrawn="1">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504" userDrawn="1">
          <p15:clr>
            <a:srgbClr val="A4A3A4"/>
          </p15:clr>
        </p15:guide>
        <p15:guide id="10" orient="horz" pos="3974">
          <p15:clr>
            <a:srgbClr val="A4A3A4"/>
          </p15:clr>
        </p15:guide>
        <p15:guide id="11" orient="horz" pos="4156">
          <p15:clr>
            <a:srgbClr val="A4A3A4"/>
          </p15:clr>
        </p15:guide>
        <p15:guide id="12" orient="horz" pos="4269">
          <p15:clr>
            <a:srgbClr val="A4A3A4"/>
          </p15:clr>
        </p15:guide>
        <p15:guide id="13" orient="horz" pos="640" userDrawn="1">
          <p15:clr>
            <a:srgbClr val="A4A3A4"/>
          </p15:clr>
        </p15:guide>
        <p15:guide id="14" orient="horz" pos="935" userDrawn="1">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1DC13237-D085-6F3A-5BB4-76E5530FE75C}"/>
              </a:ext>
            </a:extLst>
          </p:cNvPr>
          <p:cNvSpPr txBox="1"/>
          <p:nvPr userDrawn="1"/>
        </p:nvSpPr>
        <p:spPr>
          <a:xfrm>
            <a:off x="418755" y="157169"/>
            <a:ext cx="9072000" cy="360000"/>
          </a:xfrm>
          <a:prstGeom prst="rect">
            <a:avLst/>
          </a:prstGeom>
          <a:solidFill>
            <a:schemeClr val="tx2"/>
          </a:solidFill>
          <a:ln>
            <a:solidFill>
              <a:schemeClr val="tx2"/>
            </a:solidFill>
          </a:ln>
        </p:spPr>
        <p:txBody>
          <a:bodyPr wrap="square" rtlCol="0" anchor="ctr">
            <a:noAutofit/>
          </a:bodyPr>
          <a:lstStyle/>
          <a:p>
            <a:pPr algn="l"/>
            <a:r>
              <a:rPr lang="ja-JP" altLang="en-US" sz="1800" b="1" dirty="0">
                <a:solidFill>
                  <a:schemeClr val="bg1"/>
                </a:solidFill>
                <a:latin typeface="+mn-ea"/>
              </a:rPr>
              <a:t>２．ビジネスモデルの革新性</a:t>
            </a:r>
          </a:p>
        </p:txBody>
      </p:sp>
      <p:sp>
        <p:nvSpPr>
          <p:cNvPr id="6" name="スライド番号プレースホルダー 5">
            <a:extLst>
              <a:ext uri="{FF2B5EF4-FFF2-40B4-BE49-F238E27FC236}">
                <a16:creationId xmlns:a16="http://schemas.microsoft.com/office/drawing/2014/main" id="{F62161ED-A15F-026A-9D0B-C66E680D5F7B}"/>
              </a:ext>
            </a:extLst>
          </p:cNvPr>
          <p:cNvSpPr txBox="1">
            <a:spLocks/>
          </p:cNvSpPr>
          <p:nvPr userDrawn="1"/>
        </p:nvSpPr>
        <p:spPr>
          <a:xfrm>
            <a:off x="8052858" y="6314015"/>
            <a:ext cx="1440000" cy="288000"/>
          </a:xfrm>
          <a:prstGeom prst="rect">
            <a:avLst/>
          </a:prstGeom>
          <a:ln>
            <a:noFill/>
          </a:ln>
        </p:spPr>
        <p:txBody>
          <a:bodyPr vert="horz" lIns="91440" tIns="45720" rIns="91440" bIns="45720" rtlCol="0" anchor="ctr"/>
          <a:lstStyle>
            <a:defPPr>
              <a:defRPr lang="en-US"/>
            </a:defPPr>
            <a:lvl1pPr algn="r" rtl="0" fontAlgn="base">
              <a:spcBef>
                <a:spcPct val="0"/>
              </a:spcBef>
              <a:spcAft>
                <a:spcPct val="0"/>
              </a:spcAft>
              <a:defRPr sz="1600" kern="1200">
                <a:solidFill>
                  <a:schemeClr val="tx1"/>
                </a:solidFill>
                <a:latin typeface="Yu Gothic UI" panose="020B0500000000000000" pitchFamily="50" charset="-128"/>
                <a:ea typeface="Yu Gothic UI" panose="020B0500000000000000" pitchFamily="50" charset="-128"/>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a:lstStyle>
          <a:p>
            <a:fld id="{6DAE7513-DBFD-46D7-A562-40B7E0D860AF}" type="slidenum">
              <a:rPr kumimoji="1" lang="ja-JP" altLang="en-US" smtClean="0"/>
              <a:pPr/>
              <a:t>‹#›</a:t>
            </a:fld>
            <a:endParaRPr kumimoji="1" lang="ja-JP" altLang="en-US"/>
          </a:p>
        </p:txBody>
      </p:sp>
    </p:spTree>
    <p:extLst>
      <p:ext uri="{BB962C8B-B14F-4D97-AF65-F5344CB8AC3E}">
        <p14:creationId xmlns:p14="http://schemas.microsoft.com/office/powerpoint/2010/main" val="1108787398"/>
      </p:ext>
    </p:extLst>
  </p:cSld>
  <p:clrMap bg1="lt1" tx1="dk1" bg2="lt2" tx2="dk2" accent1="accent1" accent2="accent2" accent3="accent3" accent4="accent4" accent5="accent5" accent6="accent6" hlink="hlink" folHlink="folHlink"/>
  <p:sldLayoutIdLst>
    <p:sldLayoutId id="2147483982" r:id="rId1"/>
  </p:sldLayoutIdLst>
  <p:hf hdr="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504">
          <p15:clr>
            <a:srgbClr val="A4A3A4"/>
          </p15:clr>
        </p15:guide>
        <p15:guide id="10" orient="horz" pos="3974">
          <p15:clr>
            <a:srgbClr val="A4A3A4"/>
          </p15:clr>
        </p15:guide>
        <p15:guide id="11" orient="horz" pos="4156">
          <p15:clr>
            <a:srgbClr val="A4A3A4"/>
          </p15:clr>
        </p15:guide>
        <p15:guide id="12" orient="horz" pos="4269">
          <p15:clr>
            <a:srgbClr val="A4A3A4"/>
          </p15:clr>
        </p15:guide>
        <p15:guide id="13" orient="horz" pos="640" userDrawn="1">
          <p15:clr>
            <a:srgbClr val="A4A3A4"/>
          </p15:clr>
        </p15:guide>
        <p15:guide id="14" orient="horz" pos="93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1DC13237-D085-6F3A-5BB4-76E5530FE75C}"/>
              </a:ext>
            </a:extLst>
          </p:cNvPr>
          <p:cNvSpPr txBox="1"/>
          <p:nvPr userDrawn="1"/>
        </p:nvSpPr>
        <p:spPr>
          <a:xfrm>
            <a:off x="418755" y="157169"/>
            <a:ext cx="9072000" cy="360000"/>
          </a:xfrm>
          <a:prstGeom prst="rect">
            <a:avLst/>
          </a:prstGeom>
          <a:solidFill>
            <a:schemeClr val="tx2"/>
          </a:solidFill>
          <a:ln>
            <a:solidFill>
              <a:schemeClr val="tx2"/>
            </a:solidFill>
          </a:ln>
        </p:spPr>
        <p:txBody>
          <a:bodyPr wrap="square" rtlCol="0" anchor="ctr">
            <a:noAutofit/>
          </a:bodyPr>
          <a:lstStyle/>
          <a:p>
            <a:pPr algn="l"/>
            <a:r>
              <a:rPr lang="ja-JP" altLang="en-US" sz="1800" b="1" dirty="0">
                <a:solidFill>
                  <a:schemeClr val="bg1"/>
                </a:solidFill>
                <a:latin typeface="+mn-ea"/>
              </a:rPr>
              <a:t>３．プロジェクトの実現性</a:t>
            </a:r>
          </a:p>
        </p:txBody>
      </p:sp>
      <p:sp>
        <p:nvSpPr>
          <p:cNvPr id="6" name="スライド番号プレースホルダー 5">
            <a:extLst>
              <a:ext uri="{FF2B5EF4-FFF2-40B4-BE49-F238E27FC236}">
                <a16:creationId xmlns:a16="http://schemas.microsoft.com/office/drawing/2014/main" id="{F62161ED-A15F-026A-9D0B-C66E680D5F7B}"/>
              </a:ext>
            </a:extLst>
          </p:cNvPr>
          <p:cNvSpPr txBox="1">
            <a:spLocks/>
          </p:cNvSpPr>
          <p:nvPr userDrawn="1"/>
        </p:nvSpPr>
        <p:spPr>
          <a:xfrm>
            <a:off x="8052858" y="6314015"/>
            <a:ext cx="1440000" cy="288000"/>
          </a:xfrm>
          <a:prstGeom prst="rect">
            <a:avLst/>
          </a:prstGeom>
          <a:ln>
            <a:noFill/>
          </a:ln>
        </p:spPr>
        <p:txBody>
          <a:bodyPr vert="horz" lIns="91440" tIns="45720" rIns="91440" bIns="45720" rtlCol="0" anchor="ctr"/>
          <a:lstStyle>
            <a:defPPr>
              <a:defRPr lang="en-US"/>
            </a:defPPr>
            <a:lvl1pPr algn="r" rtl="0" fontAlgn="base">
              <a:spcBef>
                <a:spcPct val="0"/>
              </a:spcBef>
              <a:spcAft>
                <a:spcPct val="0"/>
              </a:spcAft>
              <a:defRPr sz="1600" kern="1200">
                <a:solidFill>
                  <a:schemeClr val="tx1"/>
                </a:solidFill>
                <a:latin typeface="Yu Gothic UI" panose="020B0500000000000000" pitchFamily="50" charset="-128"/>
                <a:ea typeface="Yu Gothic UI" panose="020B0500000000000000" pitchFamily="50" charset="-128"/>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a:lstStyle>
          <a:p>
            <a:fld id="{6DAE7513-DBFD-46D7-A562-40B7E0D860AF}" type="slidenum">
              <a:rPr kumimoji="1" lang="ja-JP" altLang="en-US" smtClean="0"/>
              <a:pPr/>
              <a:t>‹#›</a:t>
            </a:fld>
            <a:endParaRPr kumimoji="1" lang="ja-JP" altLang="en-US"/>
          </a:p>
        </p:txBody>
      </p:sp>
    </p:spTree>
    <p:extLst>
      <p:ext uri="{BB962C8B-B14F-4D97-AF65-F5344CB8AC3E}">
        <p14:creationId xmlns:p14="http://schemas.microsoft.com/office/powerpoint/2010/main" val="4137758907"/>
      </p:ext>
    </p:extLst>
  </p:cSld>
  <p:clrMap bg1="lt1" tx1="dk1" bg2="lt2" tx2="dk2" accent1="accent1" accent2="accent2" accent3="accent3" accent4="accent4" accent5="accent5" accent6="accent6" hlink="hlink" folHlink="folHlink"/>
  <p:sldLayoutIdLst>
    <p:sldLayoutId id="2147483984" r:id="rId1"/>
  </p:sldLayoutIdLst>
  <p:hf hdr="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504">
          <p15:clr>
            <a:srgbClr val="A4A3A4"/>
          </p15:clr>
        </p15:guide>
        <p15:guide id="10" orient="horz" pos="3974">
          <p15:clr>
            <a:srgbClr val="A4A3A4"/>
          </p15:clr>
        </p15:guide>
        <p15:guide id="11" orient="horz" pos="4156">
          <p15:clr>
            <a:srgbClr val="A4A3A4"/>
          </p15:clr>
        </p15:guide>
        <p15:guide id="12" orient="horz" pos="4269">
          <p15:clr>
            <a:srgbClr val="A4A3A4"/>
          </p15:clr>
        </p15:guide>
        <p15:guide id="13" orient="horz" pos="640" userDrawn="1">
          <p15:clr>
            <a:srgbClr val="A4A3A4"/>
          </p15:clr>
        </p15:guide>
        <p15:guide id="14" orient="horz" pos="935">
          <p15:clr>
            <a:srgbClr val="A4A3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1DC13237-D085-6F3A-5BB4-76E5530FE75C}"/>
              </a:ext>
            </a:extLst>
          </p:cNvPr>
          <p:cNvSpPr txBox="1"/>
          <p:nvPr userDrawn="1"/>
        </p:nvSpPr>
        <p:spPr>
          <a:xfrm>
            <a:off x="418755" y="157169"/>
            <a:ext cx="9072000" cy="360000"/>
          </a:xfrm>
          <a:prstGeom prst="rect">
            <a:avLst/>
          </a:prstGeom>
          <a:solidFill>
            <a:schemeClr val="tx2"/>
          </a:solidFill>
          <a:ln>
            <a:solidFill>
              <a:schemeClr val="tx2"/>
            </a:solidFill>
          </a:ln>
        </p:spPr>
        <p:txBody>
          <a:bodyPr wrap="square" rtlCol="0" anchor="ctr">
            <a:noAutofit/>
          </a:bodyPr>
          <a:lstStyle/>
          <a:p>
            <a:pPr algn="l"/>
            <a:r>
              <a:rPr lang="ja-JP" altLang="en-US" sz="1800" b="1" dirty="0">
                <a:solidFill>
                  <a:schemeClr val="bg1"/>
                </a:solidFill>
                <a:latin typeface="+mn-ea"/>
              </a:rPr>
              <a:t>４．区内産業の振興への寄与</a:t>
            </a:r>
          </a:p>
        </p:txBody>
      </p:sp>
      <p:sp>
        <p:nvSpPr>
          <p:cNvPr id="6" name="スライド番号プレースホルダー 5">
            <a:extLst>
              <a:ext uri="{FF2B5EF4-FFF2-40B4-BE49-F238E27FC236}">
                <a16:creationId xmlns:a16="http://schemas.microsoft.com/office/drawing/2014/main" id="{F62161ED-A15F-026A-9D0B-C66E680D5F7B}"/>
              </a:ext>
            </a:extLst>
          </p:cNvPr>
          <p:cNvSpPr txBox="1">
            <a:spLocks/>
          </p:cNvSpPr>
          <p:nvPr userDrawn="1"/>
        </p:nvSpPr>
        <p:spPr>
          <a:xfrm>
            <a:off x="8052858" y="6314015"/>
            <a:ext cx="1440000" cy="288000"/>
          </a:xfrm>
          <a:prstGeom prst="rect">
            <a:avLst/>
          </a:prstGeom>
          <a:ln>
            <a:noFill/>
          </a:ln>
        </p:spPr>
        <p:txBody>
          <a:bodyPr vert="horz" lIns="91440" tIns="45720" rIns="91440" bIns="45720" rtlCol="0" anchor="ctr"/>
          <a:lstStyle>
            <a:defPPr>
              <a:defRPr lang="en-US"/>
            </a:defPPr>
            <a:lvl1pPr algn="r" rtl="0" fontAlgn="base">
              <a:spcBef>
                <a:spcPct val="0"/>
              </a:spcBef>
              <a:spcAft>
                <a:spcPct val="0"/>
              </a:spcAft>
              <a:defRPr sz="1600" kern="1200">
                <a:solidFill>
                  <a:schemeClr val="tx1"/>
                </a:solidFill>
                <a:latin typeface="Yu Gothic UI" panose="020B0500000000000000" pitchFamily="50" charset="-128"/>
                <a:ea typeface="Yu Gothic UI" panose="020B0500000000000000" pitchFamily="50" charset="-128"/>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a:lstStyle>
          <a:p>
            <a:fld id="{6DAE7513-DBFD-46D7-A562-40B7E0D860AF}" type="slidenum">
              <a:rPr kumimoji="1" lang="ja-JP" altLang="en-US" smtClean="0"/>
              <a:pPr/>
              <a:t>‹#›</a:t>
            </a:fld>
            <a:endParaRPr kumimoji="1" lang="ja-JP" altLang="en-US"/>
          </a:p>
        </p:txBody>
      </p:sp>
    </p:spTree>
    <p:extLst>
      <p:ext uri="{BB962C8B-B14F-4D97-AF65-F5344CB8AC3E}">
        <p14:creationId xmlns:p14="http://schemas.microsoft.com/office/powerpoint/2010/main" val="2801799641"/>
      </p:ext>
    </p:extLst>
  </p:cSld>
  <p:clrMap bg1="lt1" tx1="dk1" bg2="lt2" tx2="dk2" accent1="accent1" accent2="accent2" accent3="accent3" accent4="accent4" accent5="accent5" accent6="accent6" hlink="hlink" folHlink="folHlink"/>
  <p:sldLayoutIdLst>
    <p:sldLayoutId id="2147483986" r:id="rId1"/>
  </p:sldLayoutIdLst>
  <p:hf hdr="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504">
          <p15:clr>
            <a:srgbClr val="A4A3A4"/>
          </p15:clr>
        </p15:guide>
        <p15:guide id="10" orient="horz" pos="3974">
          <p15:clr>
            <a:srgbClr val="A4A3A4"/>
          </p15:clr>
        </p15:guide>
        <p15:guide id="11" orient="horz" pos="4156">
          <p15:clr>
            <a:srgbClr val="A4A3A4"/>
          </p15:clr>
        </p15:guide>
        <p15:guide id="12" orient="horz" pos="4269">
          <p15:clr>
            <a:srgbClr val="A4A3A4"/>
          </p15:clr>
        </p15:guide>
        <p15:guide id="13" orient="horz" pos="640" userDrawn="1">
          <p15:clr>
            <a:srgbClr val="A4A3A4"/>
          </p15:clr>
        </p15:guide>
        <p15:guide id="14" orient="horz" pos="935">
          <p15:clr>
            <a:srgbClr val="A4A3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1DC13237-D085-6F3A-5BB4-76E5530FE75C}"/>
              </a:ext>
            </a:extLst>
          </p:cNvPr>
          <p:cNvSpPr txBox="1"/>
          <p:nvPr userDrawn="1"/>
        </p:nvSpPr>
        <p:spPr>
          <a:xfrm>
            <a:off x="418755" y="157169"/>
            <a:ext cx="9072000" cy="360000"/>
          </a:xfrm>
          <a:prstGeom prst="rect">
            <a:avLst/>
          </a:prstGeom>
          <a:solidFill>
            <a:schemeClr val="tx2"/>
          </a:solidFill>
          <a:ln>
            <a:solidFill>
              <a:schemeClr val="tx2"/>
            </a:solidFill>
          </a:ln>
        </p:spPr>
        <p:txBody>
          <a:bodyPr wrap="square" rtlCol="0" anchor="ctr">
            <a:noAutofit/>
          </a:bodyPr>
          <a:lstStyle/>
          <a:p>
            <a:pPr algn="l"/>
            <a:r>
              <a:rPr lang="ja-JP" altLang="en-US" sz="1800" b="1" dirty="0">
                <a:solidFill>
                  <a:schemeClr val="bg1"/>
                </a:solidFill>
                <a:latin typeface="+mn-ea"/>
              </a:rPr>
              <a:t>５．社会課題解決への寄与</a:t>
            </a:r>
          </a:p>
        </p:txBody>
      </p:sp>
      <p:sp>
        <p:nvSpPr>
          <p:cNvPr id="6" name="スライド番号プレースホルダー 5">
            <a:extLst>
              <a:ext uri="{FF2B5EF4-FFF2-40B4-BE49-F238E27FC236}">
                <a16:creationId xmlns:a16="http://schemas.microsoft.com/office/drawing/2014/main" id="{F62161ED-A15F-026A-9D0B-C66E680D5F7B}"/>
              </a:ext>
            </a:extLst>
          </p:cNvPr>
          <p:cNvSpPr txBox="1">
            <a:spLocks/>
          </p:cNvSpPr>
          <p:nvPr userDrawn="1"/>
        </p:nvSpPr>
        <p:spPr>
          <a:xfrm>
            <a:off x="8052858" y="6314015"/>
            <a:ext cx="1440000" cy="288000"/>
          </a:xfrm>
          <a:prstGeom prst="rect">
            <a:avLst/>
          </a:prstGeom>
          <a:ln>
            <a:noFill/>
          </a:ln>
        </p:spPr>
        <p:txBody>
          <a:bodyPr vert="horz" lIns="91440" tIns="45720" rIns="91440" bIns="45720" rtlCol="0" anchor="ctr"/>
          <a:lstStyle>
            <a:defPPr>
              <a:defRPr lang="en-US"/>
            </a:defPPr>
            <a:lvl1pPr algn="r" rtl="0" fontAlgn="base">
              <a:spcBef>
                <a:spcPct val="0"/>
              </a:spcBef>
              <a:spcAft>
                <a:spcPct val="0"/>
              </a:spcAft>
              <a:defRPr sz="1600" kern="1200">
                <a:solidFill>
                  <a:schemeClr val="tx1"/>
                </a:solidFill>
                <a:latin typeface="Yu Gothic UI" panose="020B0500000000000000" pitchFamily="50" charset="-128"/>
                <a:ea typeface="Yu Gothic UI" panose="020B0500000000000000" pitchFamily="50" charset="-128"/>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a:lstStyle>
          <a:p>
            <a:fld id="{6DAE7513-DBFD-46D7-A562-40B7E0D860AF}" type="slidenum">
              <a:rPr kumimoji="1" lang="ja-JP" altLang="en-US" smtClean="0"/>
              <a:pPr/>
              <a:t>‹#›</a:t>
            </a:fld>
            <a:endParaRPr kumimoji="1" lang="ja-JP" altLang="en-US"/>
          </a:p>
        </p:txBody>
      </p:sp>
    </p:spTree>
    <p:extLst>
      <p:ext uri="{BB962C8B-B14F-4D97-AF65-F5344CB8AC3E}">
        <p14:creationId xmlns:p14="http://schemas.microsoft.com/office/powerpoint/2010/main" val="3881668963"/>
      </p:ext>
    </p:extLst>
  </p:cSld>
  <p:clrMap bg1="lt1" tx1="dk1" bg2="lt2" tx2="dk2" accent1="accent1" accent2="accent2" accent3="accent3" accent4="accent4" accent5="accent5" accent6="accent6" hlink="hlink" folHlink="folHlink"/>
  <p:sldLayoutIdLst>
    <p:sldLayoutId id="2147483988" r:id="rId1"/>
  </p:sldLayoutIdLst>
  <p:hf hdr="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504">
          <p15:clr>
            <a:srgbClr val="A4A3A4"/>
          </p15:clr>
        </p15:guide>
        <p15:guide id="10" orient="horz" pos="3974">
          <p15:clr>
            <a:srgbClr val="A4A3A4"/>
          </p15:clr>
        </p15:guide>
        <p15:guide id="11" orient="horz" pos="4156">
          <p15:clr>
            <a:srgbClr val="A4A3A4"/>
          </p15:clr>
        </p15:guide>
        <p15:guide id="12" orient="horz" pos="4269">
          <p15:clr>
            <a:srgbClr val="A4A3A4"/>
          </p15:clr>
        </p15:guide>
        <p15:guide id="13" orient="horz" pos="640" userDrawn="1">
          <p15:clr>
            <a:srgbClr val="A4A3A4"/>
          </p15:clr>
        </p15:guide>
        <p15:guide id="14" orient="horz" pos="935">
          <p15:clr>
            <a:srgbClr val="A4A3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1DC13237-D085-6F3A-5BB4-76E5530FE75C}"/>
              </a:ext>
            </a:extLst>
          </p:cNvPr>
          <p:cNvSpPr txBox="1"/>
          <p:nvPr userDrawn="1"/>
        </p:nvSpPr>
        <p:spPr>
          <a:xfrm>
            <a:off x="418755" y="157169"/>
            <a:ext cx="9072000" cy="360000"/>
          </a:xfrm>
          <a:prstGeom prst="rect">
            <a:avLst/>
          </a:prstGeom>
          <a:solidFill>
            <a:schemeClr val="tx2"/>
          </a:solidFill>
          <a:ln>
            <a:solidFill>
              <a:schemeClr val="tx2"/>
            </a:solidFill>
          </a:ln>
        </p:spPr>
        <p:txBody>
          <a:bodyPr wrap="square" rtlCol="0" anchor="ctr">
            <a:noAutofit/>
          </a:bodyPr>
          <a:lstStyle/>
          <a:p>
            <a:pPr algn="l"/>
            <a:r>
              <a:rPr lang="ja-JP" altLang="en-US" sz="1800" b="1" dirty="0">
                <a:solidFill>
                  <a:schemeClr val="bg1"/>
                </a:solidFill>
                <a:latin typeface="+mn-ea"/>
              </a:rPr>
              <a:t>６．板橋区内企業・スタートアップ等との連携効果</a:t>
            </a:r>
          </a:p>
        </p:txBody>
      </p:sp>
      <p:sp>
        <p:nvSpPr>
          <p:cNvPr id="6" name="スライド番号プレースホルダー 5">
            <a:extLst>
              <a:ext uri="{FF2B5EF4-FFF2-40B4-BE49-F238E27FC236}">
                <a16:creationId xmlns:a16="http://schemas.microsoft.com/office/drawing/2014/main" id="{F62161ED-A15F-026A-9D0B-C66E680D5F7B}"/>
              </a:ext>
            </a:extLst>
          </p:cNvPr>
          <p:cNvSpPr txBox="1">
            <a:spLocks/>
          </p:cNvSpPr>
          <p:nvPr userDrawn="1"/>
        </p:nvSpPr>
        <p:spPr>
          <a:xfrm>
            <a:off x="8052858" y="6314015"/>
            <a:ext cx="1440000" cy="288000"/>
          </a:xfrm>
          <a:prstGeom prst="rect">
            <a:avLst/>
          </a:prstGeom>
          <a:ln>
            <a:noFill/>
          </a:ln>
        </p:spPr>
        <p:txBody>
          <a:bodyPr vert="horz" lIns="91440" tIns="45720" rIns="91440" bIns="45720" rtlCol="0" anchor="ctr"/>
          <a:lstStyle>
            <a:defPPr>
              <a:defRPr lang="en-US"/>
            </a:defPPr>
            <a:lvl1pPr algn="r" rtl="0" fontAlgn="base">
              <a:spcBef>
                <a:spcPct val="0"/>
              </a:spcBef>
              <a:spcAft>
                <a:spcPct val="0"/>
              </a:spcAft>
              <a:defRPr sz="1600" kern="1200">
                <a:solidFill>
                  <a:schemeClr val="tx1"/>
                </a:solidFill>
                <a:latin typeface="Yu Gothic UI" panose="020B0500000000000000" pitchFamily="50" charset="-128"/>
                <a:ea typeface="Yu Gothic UI" panose="020B0500000000000000" pitchFamily="50" charset="-128"/>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a:lstStyle>
          <a:p>
            <a:fld id="{6DAE7513-DBFD-46D7-A562-40B7E0D860AF}" type="slidenum">
              <a:rPr kumimoji="1" lang="ja-JP" altLang="en-US" smtClean="0"/>
              <a:pPr/>
              <a:t>‹#›</a:t>
            </a:fld>
            <a:endParaRPr kumimoji="1" lang="ja-JP" altLang="en-US"/>
          </a:p>
        </p:txBody>
      </p:sp>
    </p:spTree>
    <p:extLst>
      <p:ext uri="{BB962C8B-B14F-4D97-AF65-F5344CB8AC3E}">
        <p14:creationId xmlns:p14="http://schemas.microsoft.com/office/powerpoint/2010/main" val="3291839515"/>
      </p:ext>
    </p:extLst>
  </p:cSld>
  <p:clrMap bg1="lt1" tx1="dk1" bg2="lt2" tx2="dk2" accent1="accent1" accent2="accent2" accent3="accent3" accent4="accent4" accent5="accent5" accent6="accent6" hlink="hlink" folHlink="folHlink"/>
  <p:sldLayoutIdLst>
    <p:sldLayoutId id="2147483990" r:id="rId1"/>
  </p:sldLayoutIdLst>
  <p:hf hdr="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504">
          <p15:clr>
            <a:srgbClr val="A4A3A4"/>
          </p15:clr>
        </p15:guide>
        <p15:guide id="10" orient="horz" pos="3974">
          <p15:clr>
            <a:srgbClr val="A4A3A4"/>
          </p15:clr>
        </p15:guide>
        <p15:guide id="11" orient="horz" pos="4156">
          <p15:clr>
            <a:srgbClr val="A4A3A4"/>
          </p15:clr>
        </p15:guide>
        <p15:guide id="12" orient="horz" pos="4269">
          <p15:clr>
            <a:srgbClr val="A4A3A4"/>
          </p15:clr>
        </p15:guide>
        <p15:guide id="13" orient="horz" pos="640" userDrawn="1">
          <p15:clr>
            <a:srgbClr val="A4A3A4"/>
          </p15:clr>
        </p15:guide>
        <p15:guide id="14" orient="horz" pos="935">
          <p15:clr>
            <a:srgbClr val="A4A3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1DC13237-D085-6F3A-5BB4-76E5530FE75C}"/>
              </a:ext>
            </a:extLst>
          </p:cNvPr>
          <p:cNvSpPr txBox="1"/>
          <p:nvPr userDrawn="1"/>
        </p:nvSpPr>
        <p:spPr>
          <a:xfrm>
            <a:off x="418755" y="157169"/>
            <a:ext cx="9072000" cy="360000"/>
          </a:xfrm>
          <a:prstGeom prst="rect">
            <a:avLst/>
          </a:prstGeom>
          <a:solidFill>
            <a:schemeClr val="tx2"/>
          </a:solidFill>
          <a:ln>
            <a:solidFill>
              <a:schemeClr val="tx2"/>
            </a:solidFill>
          </a:ln>
        </p:spPr>
        <p:txBody>
          <a:bodyPr wrap="square" rtlCol="0" anchor="ctr">
            <a:noAutofit/>
          </a:bodyPr>
          <a:lstStyle/>
          <a:p>
            <a:pPr algn="l"/>
            <a:r>
              <a:rPr lang="zh-TW" altLang="en-US" sz="1800" b="1" dirty="0">
                <a:solidFill>
                  <a:schemeClr val="bg1"/>
                </a:solidFill>
                <a:latin typeface="+mn-ea"/>
              </a:rPr>
              <a:t>７．</a:t>
            </a:r>
            <a:r>
              <a:rPr lang="ja-JP" altLang="en-US" sz="1800" b="1" dirty="0">
                <a:solidFill>
                  <a:schemeClr val="bg1"/>
                </a:solidFill>
                <a:latin typeface="+mn-ea"/>
              </a:rPr>
              <a:t>プロジェクトの収支計画</a:t>
            </a:r>
          </a:p>
        </p:txBody>
      </p:sp>
      <p:sp>
        <p:nvSpPr>
          <p:cNvPr id="6" name="スライド番号プレースホルダー 5">
            <a:extLst>
              <a:ext uri="{FF2B5EF4-FFF2-40B4-BE49-F238E27FC236}">
                <a16:creationId xmlns:a16="http://schemas.microsoft.com/office/drawing/2014/main" id="{F62161ED-A15F-026A-9D0B-C66E680D5F7B}"/>
              </a:ext>
            </a:extLst>
          </p:cNvPr>
          <p:cNvSpPr txBox="1">
            <a:spLocks/>
          </p:cNvSpPr>
          <p:nvPr userDrawn="1"/>
        </p:nvSpPr>
        <p:spPr>
          <a:xfrm>
            <a:off x="8052858" y="6314015"/>
            <a:ext cx="1440000" cy="288000"/>
          </a:xfrm>
          <a:prstGeom prst="rect">
            <a:avLst/>
          </a:prstGeom>
          <a:ln>
            <a:noFill/>
          </a:ln>
        </p:spPr>
        <p:txBody>
          <a:bodyPr vert="horz" lIns="91440" tIns="45720" rIns="91440" bIns="45720" rtlCol="0" anchor="ctr"/>
          <a:lstStyle>
            <a:defPPr>
              <a:defRPr lang="en-US"/>
            </a:defPPr>
            <a:lvl1pPr algn="r" rtl="0" fontAlgn="base">
              <a:spcBef>
                <a:spcPct val="0"/>
              </a:spcBef>
              <a:spcAft>
                <a:spcPct val="0"/>
              </a:spcAft>
              <a:defRPr sz="1600" kern="1200">
                <a:solidFill>
                  <a:schemeClr val="tx1"/>
                </a:solidFill>
                <a:latin typeface="Yu Gothic UI" panose="020B0500000000000000" pitchFamily="50" charset="-128"/>
                <a:ea typeface="Yu Gothic UI" panose="020B0500000000000000" pitchFamily="50" charset="-128"/>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a:lstStyle>
          <a:p>
            <a:fld id="{6DAE7513-DBFD-46D7-A562-40B7E0D860AF}" type="slidenum">
              <a:rPr kumimoji="1" lang="ja-JP" altLang="en-US" smtClean="0"/>
              <a:pPr/>
              <a:t>‹#›</a:t>
            </a:fld>
            <a:endParaRPr kumimoji="1" lang="ja-JP" altLang="en-US"/>
          </a:p>
        </p:txBody>
      </p:sp>
    </p:spTree>
    <p:extLst>
      <p:ext uri="{BB962C8B-B14F-4D97-AF65-F5344CB8AC3E}">
        <p14:creationId xmlns:p14="http://schemas.microsoft.com/office/powerpoint/2010/main" val="145930000"/>
      </p:ext>
    </p:extLst>
  </p:cSld>
  <p:clrMap bg1="lt1" tx1="dk1" bg2="lt2" tx2="dk2" accent1="accent1" accent2="accent2" accent3="accent3" accent4="accent4" accent5="accent5" accent6="accent6" hlink="hlink" folHlink="folHlink"/>
  <p:sldLayoutIdLst>
    <p:sldLayoutId id="2147483992" r:id="rId1"/>
  </p:sldLayoutIdLst>
  <p:hf hdr="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640" userDrawn="1">
          <p15:clr>
            <a:srgbClr val="A4A3A4"/>
          </p15:clr>
        </p15:guide>
        <p15:guide id="10" orient="horz" pos="3974">
          <p15:clr>
            <a:srgbClr val="A4A3A4"/>
          </p15:clr>
        </p15:guide>
        <p15:guide id="11" orient="horz" pos="4156">
          <p15:clr>
            <a:srgbClr val="A4A3A4"/>
          </p15:clr>
        </p15:guide>
        <p15:guide id="12" orient="horz" pos="4269">
          <p15:clr>
            <a:srgbClr val="A4A3A4"/>
          </p15:clr>
        </p15:guide>
        <p15:guide id="13" orient="horz" pos="527">
          <p15:clr>
            <a:srgbClr val="A4A3A4"/>
          </p15:clr>
        </p15:guide>
        <p15:guide id="14" orient="horz" pos="935">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1CCD5-BF86-C426-21E1-5E696226FE45}"/>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DA5A34C0-EC5D-FE67-0146-11A2330563A9}"/>
              </a:ext>
            </a:extLst>
          </p:cNvPr>
          <p:cNvSpPr txBox="1"/>
          <p:nvPr/>
        </p:nvSpPr>
        <p:spPr>
          <a:xfrm>
            <a:off x="8052858" y="475541"/>
            <a:ext cx="1440000" cy="318924"/>
          </a:xfrm>
          <a:prstGeom prst="rect">
            <a:avLst/>
          </a:prstGeom>
          <a:noFill/>
        </p:spPr>
        <p:txBody>
          <a:bodyPr wrap="square" lIns="36000" tIns="36000" rIns="36000" bIns="36000" rtlCol="0" anchor="ctr">
            <a:spAutoFit/>
          </a:bodyPr>
          <a:lstStyle/>
          <a:p>
            <a:pPr algn="r"/>
            <a:r>
              <a:rPr lang="ja-JP" altLang="en-US" sz="1600" dirty="0">
                <a:latin typeface="+mn-ea"/>
              </a:rPr>
              <a:t>年　月　日</a:t>
            </a:r>
            <a:endParaRPr lang="ja-JP" altLang="en-US" sz="1800" dirty="0">
              <a:latin typeface="+mn-ea"/>
            </a:endParaRPr>
          </a:p>
        </p:txBody>
      </p:sp>
      <p:grpSp>
        <p:nvGrpSpPr>
          <p:cNvPr id="3" name="グループ化 2">
            <a:extLst>
              <a:ext uri="{FF2B5EF4-FFF2-40B4-BE49-F238E27FC236}">
                <a16:creationId xmlns:a16="http://schemas.microsoft.com/office/drawing/2014/main" id="{B8AE6E43-408F-34F1-B070-36BA86B554B0}"/>
              </a:ext>
            </a:extLst>
          </p:cNvPr>
          <p:cNvGrpSpPr/>
          <p:nvPr/>
        </p:nvGrpSpPr>
        <p:grpSpPr>
          <a:xfrm>
            <a:off x="988106" y="2966027"/>
            <a:ext cx="7929788" cy="720982"/>
            <a:chOff x="1230656" y="2140350"/>
            <a:chExt cx="7929788" cy="720982"/>
          </a:xfrm>
        </p:grpSpPr>
        <p:sp>
          <p:nvSpPr>
            <p:cNvPr id="4" name="正方形/長方形 3">
              <a:extLst>
                <a:ext uri="{FF2B5EF4-FFF2-40B4-BE49-F238E27FC236}">
                  <a16:creationId xmlns:a16="http://schemas.microsoft.com/office/drawing/2014/main" id="{416D6DFE-F44C-E9E2-49A1-2BCC9B85D96A}"/>
                </a:ext>
              </a:extLst>
            </p:cNvPr>
            <p:cNvSpPr/>
            <p:nvPr/>
          </p:nvSpPr>
          <p:spPr>
            <a:xfrm>
              <a:off x="1230656" y="2140350"/>
              <a:ext cx="1440000" cy="720982"/>
            </a:xfrm>
            <a:prstGeom prst="rect">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ja-JP" altLang="en-US" sz="2000" dirty="0">
                  <a:solidFill>
                    <a:schemeClr val="bg1"/>
                  </a:solidFill>
                  <a:latin typeface="+mn-ea"/>
                </a:rPr>
                <a:t>プロジェクト名</a:t>
              </a:r>
            </a:p>
          </p:txBody>
        </p:sp>
        <p:sp>
          <p:nvSpPr>
            <p:cNvPr id="5" name="正方形/長方形 4">
              <a:extLst>
                <a:ext uri="{FF2B5EF4-FFF2-40B4-BE49-F238E27FC236}">
                  <a16:creationId xmlns:a16="http://schemas.microsoft.com/office/drawing/2014/main" id="{D7B91473-AD26-26CB-10E0-46019ABFAAFD}"/>
                </a:ext>
              </a:extLst>
            </p:cNvPr>
            <p:cNvSpPr/>
            <p:nvPr/>
          </p:nvSpPr>
          <p:spPr>
            <a:xfrm>
              <a:off x="2680444" y="2141332"/>
              <a:ext cx="6480000" cy="720000"/>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endParaRPr lang="ja-JP" altLang="en-US" sz="2000" dirty="0">
                <a:solidFill>
                  <a:schemeClr val="tx1"/>
                </a:solidFill>
                <a:latin typeface="+mn-ea"/>
              </a:endParaRPr>
            </a:p>
          </p:txBody>
        </p:sp>
      </p:grpSp>
      <p:sp>
        <p:nvSpPr>
          <p:cNvPr id="12" name="テキスト ボックス 11">
            <a:extLst>
              <a:ext uri="{FF2B5EF4-FFF2-40B4-BE49-F238E27FC236}">
                <a16:creationId xmlns:a16="http://schemas.microsoft.com/office/drawing/2014/main" id="{84B386FB-317B-804B-6097-8C56A606A094}"/>
              </a:ext>
            </a:extLst>
          </p:cNvPr>
          <p:cNvSpPr txBox="1"/>
          <p:nvPr/>
        </p:nvSpPr>
        <p:spPr>
          <a:xfrm>
            <a:off x="5132388" y="5665956"/>
            <a:ext cx="4356000" cy="565146"/>
          </a:xfrm>
          <a:prstGeom prst="rect">
            <a:avLst/>
          </a:prstGeom>
          <a:noFill/>
        </p:spPr>
        <p:txBody>
          <a:bodyPr wrap="square" lIns="36000" tIns="36000" rIns="36000" bIns="36000" rtlCol="0" anchor="ctr">
            <a:spAutoFit/>
          </a:bodyPr>
          <a:lstStyle/>
          <a:p>
            <a:pPr marL="285750" indent="-285750">
              <a:buFont typeface="Wingdings" panose="05000000000000000000" pitchFamily="2" charset="2"/>
              <a:buChar char="n"/>
            </a:pPr>
            <a:r>
              <a:rPr lang="ja-JP" altLang="en-US" sz="1600" dirty="0">
                <a:latin typeface="+mn-ea"/>
              </a:rPr>
              <a:t>企業名：</a:t>
            </a:r>
            <a:endParaRPr lang="en-US" altLang="ja-JP" sz="1600" dirty="0">
              <a:latin typeface="+mn-ea"/>
            </a:endParaRPr>
          </a:p>
          <a:p>
            <a:pPr marL="285750" indent="-285750">
              <a:buFont typeface="Wingdings" panose="05000000000000000000" pitchFamily="2" charset="2"/>
              <a:buChar char="n"/>
            </a:pPr>
            <a:r>
              <a:rPr lang="ja-JP" altLang="en-US" sz="1600" dirty="0">
                <a:latin typeface="+mn-ea"/>
              </a:rPr>
              <a:t>代表者役職・氏名：</a:t>
            </a:r>
            <a:endParaRPr lang="en-US" altLang="ja-JP" sz="1600" dirty="0">
              <a:latin typeface="+mn-ea"/>
            </a:endParaRPr>
          </a:p>
        </p:txBody>
      </p:sp>
      <p:sp>
        <p:nvSpPr>
          <p:cNvPr id="13" name="テキスト ボックス 12">
            <a:extLst>
              <a:ext uri="{FF2B5EF4-FFF2-40B4-BE49-F238E27FC236}">
                <a16:creationId xmlns:a16="http://schemas.microsoft.com/office/drawing/2014/main" id="{172EFA4A-357C-741F-630B-46308C7F95CB}"/>
              </a:ext>
            </a:extLst>
          </p:cNvPr>
          <p:cNvSpPr txBox="1"/>
          <p:nvPr/>
        </p:nvSpPr>
        <p:spPr>
          <a:xfrm>
            <a:off x="415925" y="5437323"/>
            <a:ext cx="4356000" cy="1165897"/>
          </a:xfrm>
          <a:prstGeom prst="rect">
            <a:avLst/>
          </a:prstGeom>
          <a:noFill/>
          <a:ln w="19050">
            <a:solidFill>
              <a:srgbClr val="FF3300"/>
            </a:solidFill>
            <a:prstDash val="sysDash"/>
          </a:ln>
        </p:spPr>
        <p:txBody>
          <a:bodyPr wrap="square" rtlCol="0">
            <a:noAutofit/>
          </a:bodyPr>
          <a:lstStyle/>
          <a:p>
            <a:pPr>
              <a:lnSpc>
                <a:spcPct val="150000"/>
              </a:lnSpc>
            </a:pPr>
            <a:r>
              <a:rPr lang="ja-JP" altLang="en-US" sz="1200" dirty="0">
                <a:solidFill>
                  <a:srgbClr val="FF0000"/>
                </a:solidFill>
                <a:latin typeface="+mn-ea"/>
              </a:rPr>
              <a:t>（</a:t>
            </a:r>
            <a:r>
              <a:rPr lang="ja-JP" altLang="ja-JP" sz="1200" dirty="0">
                <a:solidFill>
                  <a:srgbClr val="FF0000"/>
                </a:solidFill>
                <a:latin typeface="+mn-ea"/>
              </a:rPr>
              <a:t>資料作成上のポイント</a:t>
            </a:r>
            <a:r>
              <a:rPr lang="ja-JP" altLang="en-US" sz="1200" dirty="0">
                <a:solidFill>
                  <a:srgbClr val="FF0000"/>
                </a:solidFill>
                <a:latin typeface="+mn-ea"/>
              </a:rPr>
              <a:t>）</a:t>
            </a:r>
            <a:endParaRPr lang="en-US" altLang="ja-JP" sz="1200" dirty="0">
              <a:solidFill>
                <a:srgbClr val="FF0000"/>
              </a:solidFill>
              <a:latin typeface="+mn-ea"/>
            </a:endParaRPr>
          </a:p>
          <a:p>
            <a:pPr marL="171450" indent="-171450">
              <a:lnSpc>
                <a:spcPct val="150000"/>
              </a:lnSpc>
              <a:buFont typeface="Arial" panose="020B0604020202020204" pitchFamily="34" charset="0"/>
              <a:buChar char="•"/>
            </a:pPr>
            <a:r>
              <a:rPr lang="ja-JP" altLang="en-US" sz="1200" dirty="0">
                <a:solidFill>
                  <a:srgbClr val="FF0000"/>
                </a:solidFill>
                <a:latin typeface="+mn-ea"/>
              </a:rPr>
              <a:t>表紙を含めて</a:t>
            </a:r>
            <a:r>
              <a:rPr lang="en-US" altLang="ja-JP" sz="1200" dirty="0">
                <a:solidFill>
                  <a:srgbClr val="FF0000"/>
                </a:solidFill>
                <a:latin typeface="+mn-ea"/>
              </a:rPr>
              <a:t>20</a:t>
            </a:r>
            <a:r>
              <a:rPr lang="ja-JP" altLang="en-US" sz="1200" dirty="0">
                <a:solidFill>
                  <a:srgbClr val="FF0000"/>
                </a:solidFill>
                <a:latin typeface="+mn-ea"/>
              </a:rPr>
              <a:t>ページ以内で作成してください。</a:t>
            </a:r>
            <a:endParaRPr lang="en-US" altLang="ja-JP" sz="1200" dirty="0">
              <a:solidFill>
                <a:srgbClr val="FF0000"/>
              </a:solidFill>
              <a:latin typeface="+mn-ea"/>
            </a:endParaRPr>
          </a:p>
          <a:p>
            <a:pPr marL="171450" indent="-171450">
              <a:lnSpc>
                <a:spcPct val="150000"/>
              </a:lnSpc>
              <a:buFont typeface="ＭＳ ゴシック" panose="020B0609070205080204" pitchFamily="49" charset="-128"/>
              <a:buChar char="※"/>
            </a:pPr>
            <a:r>
              <a:rPr lang="ja-JP" altLang="en-US" sz="1200" dirty="0">
                <a:solidFill>
                  <a:srgbClr val="0070C0"/>
                </a:solidFill>
                <a:latin typeface="+mn-ea"/>
              </a:rPr>
              <a:t>以下、本様式における</a:t>
            </a:r>
            <a:r>
              <a:rPr lang="ja-JP" altLang="ja-JP" sz="1200" dirty="0">
                <a:solidFill>
                  <a:srgbClr val="0070C0"/>
                </a:solidFill>
                <a:latin typeface="+mn-ea"/>
              </a:rPr>
              <a:t>赤色波線の囲みは、提案書作成時には</a:t>
            </a:r>
            <a:br>
              <a:rPr lang="en-US" altLang="ja-JP" sz="1200" dirty="0">
                <a:solidFill>
                  <a:srgbClr val="0070C0"/>
                </a:solidFill>
                <a:latin typeface="+mn-ea"/>
              </a:rPr>
            </a:br>
            <a:r>
              <a:rPr lang="ja-JP" altLang="ja-JP" sz="1200" dirty="0">
                <a:solidFill>
                  <a:srgbClr val="0070C0"/>
                </a:solidFill>
                <a:latin typeface="+mn-ea"/>
              </a:rPr>
              <a:t>全て削除して記入してください</a:t>
            </a:r>
            <a:r>
              <a:rPr lang="ja-JP" altLang="en-US" sz="1200" dirty="0">
                <a:solidFill>
                  <a:srgbClr val="0070C0"/>
                </a:solidFill>
                <a:latin typeface="+mn-ea"/>
              </a:rPr>
              <a:t>。</a:t>
            </a:r>
            <a:endParaRPr lang="en-US" altLang="ja-JP" sz="1200" dirty="0">
              <a:solidFill>
                <a:srgbClr val="0070C0"/>
              </a:solidFill>
              <a:latin typeface="+mn-ea"/>
            </a:endParaRPr>
          </a:p>
        </p:txBody>
      </p:sp>
    </p:spTree>
    <p:extLst>
      <p:ext uri="{BB962C8B-B14F-4D97-AF65-F5344CB8AC3E}">
        <p14:creationId xmlns:p14="http://schemas.microsoft.com/office/powerpoint/2010/main" val="808969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DFC08FA0-3BDF-1BC8-19A3-1BB5A1EBE2B6}"/>
              </a:ext>
            </a:extLst>
          </p:cNvPr>
          <p:cNvSpPr txBox="1"/>
          <p:nvPr/>
        </p:nvSpPr>
        <p:spPr>
          <a:xfrm>
            <a:off x="415925" y="815035"/>
            <a:ext cx="9072000" cy="5292724"/>
          </a:xfrm>
          <a:prstGeom prst="rect">
            <a:avLst/>
          </a:prstGeom>
          <a:noFill/>
          <a:ln w="19050">
            <a:solidFill>
              <a:srgbClr val="FF3300"/>
            </a:solidFill>
            <a:prstDash val="sysDash"/>
          </a:ln>
        </p:spPr>
        <p:txBody>
          <a:bodyPr wrap="square" rtlCol="0">
            <a:noAutofit/>
          </a:bodyPr>
          <a:lstStyle/>
          <a:p>
            <a:pPr>
              <a:lnSpc>
                <a:spcPct val="150000"/>
              </a:lnSpc>
            </a:pPr>
            <a:r>
              <a:rPr lang="ja-JP" altLang="en-US" sz="1400" dirty="0">
                <a:solidFill>
                  <a:srgbClr val="FF0000"/>
                </a:solidFill>
                <a:latin typeface="+mn-ea"/>
              </a:rPr>
              <a:t>（</a:t>
            </a:r>
            <a:r>
              <a:rPr lang="ja-JP" altLang="ja-JP" sz="1400" dirty="0">
                <a:solidFill>
                  <a:srgbClr val="FF0000"/>
                </a:solidFill>
                <a:latin typeface="+mn-ea"/>
              </a:rPr>
              <a:t>資料作成上のポイント</a:t>
            </a:r>
            <a:r>
              <a:rPr lang="ja-JP" altLang="en-US" sz="1400" dirty="0">
                <a:solidFill>
                  <a:srgbClr val="FF0000"/>
                </a:solidFill>
                <a:latin typeface="+mn-ea"/>
              </a:rPr>
              <a:t>）</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企業概要として、「事業者名」「代表者名」「本店所在地（郵便番号・住所）」「支店所在地（郵便番号・住所）」</a:t>
            </a:r>
            <a:br>
              <a:rPr lang="en-US" altLang="ja-JP" sz="1400" dirty="0">
                <a:solidFill>
                  <a:srgbClr val="FF0000"/>
                </a:solidFill>
                <a:latin typeface="+mn-ea"/>
              </a:rPr>
            </a:br>
            <a:r>
              <a:rPr lang="ja-JP" altLang="en-US" sz="1400" dirty="0">
                <a:solidFill>
                  <a:srgbClr val="FF0000"/>
                </a:solidFill>
                <a:latin typeface="+mn-ea"/>
              </a:rPr>
              <a:t> 「取締役名（全ての取締役名）」「創業年月日」「事業概要」を記載してください。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「事業概要」には、貴社全体の事業内容や貴社が提供する主な製品・サービスの内容について、記載してください。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担当窓口として、「担当者名（フリガナ）」「担当者の部署名／役職」「電話番号」「メールアドレス」を記載してください。</a:t>
            </a:r>
            <a:endParaRPr lang="en-US" altLang="ja-JP" sz="1400" dirty="0">
              <a:solidFill>
                <a:srgbClr val="FF0000"/>
              </a:solidFill>
              <a:latin typeface="+mn-ea"/>
            </a:endParaRPr>
          </a:p>
          <a:p>
            <a:pPr>
              <a:lnSpc>
                <a:spcPct val="150000"/>
              </a:lnSpc>
            </a:pPr>
            <a:endParaRPr lang="en-US" altLang="ja-JP" sz="1400" dirty="0">
              <a:solidFill>
                <a:srgbClr val="FF0000"/>
              </a:solidFill>
              <a:latin typeface="+mn-ea"/>
            </a:endParaRP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以下、必要に応じてデザイン・レイアウト・フォント・文字の大きさ等を調整してください。</a:t>
            </a: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以下、適宜枚数を追加してください。</a:t>
            </a:r>
          </a:p>
        </p:txBody>
      </p:sp>
    </p:spTree>
    <p:extLst>
      <p:ext uri="{BB962C8B-B14F-4D97-AF65-F5344CB8AC3E}">
        <p14:creationId xmlns:p14="http://schemas.microsoft.com/office/powerpoint/2010/main" val="93401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1782B87-C0DE-5C50-E5CC-47B786485E57}"/>
              </a:ext>
            </a:extLst>
          </p:cNvPr>
          <p:cNvSpPr txBox="1"/>
          <p:nvPr/>
        </p:nvSpPr>
        <p:spPr>
          <a:xfrm>
            <a:off x="415925" y="815035"/>
            <a:ext cx="9072000" cy="5292724"/>
          </a:xfrm>
          <a:prstGeom prst="rect">
            <a:avLst/>
          </a:prstGeom>
          <a:noFill/>
          <a:ln w="19050">
            <a:solidFill>
              <a:srgbClr val="FF3300"/>
            </a:solidFill>
            <a:prstDash val="sysDash"/>
          </a:ln>
        </p:spPr>
        <p:txBody>
          <a:bodyPr wrap="square" rtlCol="0">
            <a:noAutofit/>
          </a:bodyPr>
          <a:lstStyle/>
          <a:p>
            <a:pPr>
              <a:lnSpc>
                <a:spcPct val="150000"/>
              </a:lnSpc>
            </a:pPr>
            <a:r>
              <a:rPr lang="ja-JP" altLang="en-US" sz="1400" dirty="0">
                <a:solidFill>
                  <a:srgbClr val="FF0000"/>
                </a:solidFill>
                <a:latin typeface="+mn-ea"/>
              </a:rPr>
              <a:t>（</a:t>
            </a:r>
            <a:r>
              <a:rPr lang="ja-JP" altLang="ja-JP" sz="1400" dirty="0">
                <a:solidFill>
                  <a:srgbClr val="FF0000"/>
                </a:solidFill>
                <a:latin typeface="+mn-ea"/>
              </a:rPr>
              <a:t>資料作成上のポイント</a:t>
            </a:r>
            <a:r>
              <a:rPr lang="ja-JP" altLang="en-US" sz="1400" dirty="0">
                <a:solidFill>
                  <a:srgbClr val="FF0000"/>
                </a:solidFill>
                <a:latin typeface="+mn-ea"/>
              </a:rPr>
              <a:t>）</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現在のビジネスモデルと、本プロジェクトを通じて実現を目指すビジネスモデルを記載してください。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上記にもとづき、現状の事業の課題と、本プロジェクトを通じて解決・実現したいポイントを記載してください。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製品・サービスの概要と、「新規性」、「独自性」、「市場性」、「比較優位性」など、事業成長が見込めるポイントを記載ください。</a:t>
            </a:r>
            <a:br>
              <a:rPr lang="en-US" altLang="ja-JP" sz="1400" dirty="0">
                <a:solidFill>
                  <a:srgbClr val="FF0000"/>
                </a:solidFill>
                <a:latin typeface="+mn-ea"/>
              </a:rPr>
            </a:br>
            <a:r>
              <a:rPr lang="ja-JP" altLang="en-US" sz="1400" dirty="0">
                <a:solidFill>
                  <a:srgbClr val="FF0000"/>
                </a:solidFill>
                <a:latin typeface="+mn-ea"/>
              </a:rPr>
              <a:t>「新規性」：これまで市場に存在しなかった、または、まだ知られてはいなかった点について記載してください。</a:t>
            </a:r>
            <a:br>
              <a:rPr lang="en-US" altLang="ja-JP" sz="1400" dirty="0">
                <a:solidFill>
                  <a:srgbClr val="FF0000"/>
                </a:solidFill>
                <a:latin typeface="+mn-ea"/>
              </a:rPr>
            </a:br>
            <a:r>
              <a:rPr lang="ja-JP" altLang="en-US" sz="1400" dirty="0">
                <a:solidFill>
                  <a:srgbClr val="FF0000"/>
                </a:solidFill>
                <a:latin typeface="+mn-ea"/>
              </a:rPr>
              <a:t>「独自性」：これまで市場に存在した製品・サービスとの差異や優れている点について記載してください。</a:t>
            </a:r>
            <a:br>
              <a:rPr lang="en-US" altLang="ja-JP" sz="1400" dirty="0">
                <a:solidFill>
                  <a:srgbClr val="FF0000"/>
                </a:solidFill>
                <a:latin typeface="+mn-ea"/>
              </a:rPr>
            </a:br>
            <a:r>
              <a:rPr lang="ja-JP" altLang="en-US" sz="1400" dirty="0">
                <a:solidFill>
                  <a:srgbClr val="FF0000"/>
                </a:solidFill>
                <a:latin typeface="+mn-ea"/>
              </a:rPr>
              <a:t>「市場性」：今後事業展開するにあたり見込まれる市場規模や市場推移予測について記載してください。</a:t>
            </a:r>
            <a:br>
              <a:rPr lang="en-US" altLang="ja-JP" sz="1400" dirty="0">
                <a:solidFill>
                  <a:srgbClr val="FF0000"/>
                </a:solidFill>
                <a:latin typeface="+mn-ea"/>
              </a:rPr>
            </a:br>
            <a:r>
              <a:rPr lang="ja-JP" altLang="en-US" sz="1400" dirty="0">
                <a:solidFill>
                  <a:srgbClr val="FF0000"/>
                </a:solidFill>
                <a:latin typeface="+mn-ea"/>
              </a:rPr>
              <a:t>「比較優位性」：競合製品・サービスと比較した際に、顧客から選択される理由について記載して下さい。（価格、品質、機能、利便性など）</a:t>
            </a:r>
            <a:endParaRPr lang="en-US" altLang="ja-JP" sz="1400" dirty="0">
              <a:solidFill>
                <a:srgbClr val="FF0000"/>
              </a:solidFill>
              <a:latin typeface="+mn-ea"/>
            </a:endParaRP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以下、必要に応じてデザイン・レイアウト・フォント・文字の大きさ等を調整してください。</a:t>
            </a: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以下、適宜枚数を追加してください。</a:t>
            </a:r>
          </a:p>
        </p:txBody>
      </p:sp>
    </p:spTree>
    <p:extLst>
      <p:ext uri="{BB962C8B-B14F-4D97-AF65-F5344CB8AC3E}">
        <p14:creationId xmlns:p14="http://schemas.microsoft.com/office/powerpoint/2010/main" val="2257785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AFB9F723-11BC-5315-6660-52B9A6900521}"/>
              </a:ext>
            </a:extLst>
          </p:cNvPr>
          <p:cNvSpPr txBox="1"/>
          <p:nvPr/>
        </p:nvSpPr>
        <p:spPr>
          <a:xfrm>
            <a:off x="416076" y="812801"/>
            <a:ext cx="9072000" cy="5477468"/>
          </a:xfrm>
          <a:prstGeom prst="rect">
            <a:avLst/>
          </a:prstGeom>
          <a:noFill/>
          <a:ln w="19050">
            <a:solidFill>
              <a:srgbClr val="FF3300"/>
            </a:solidFill>
            <a:prstDash val="sysDash"/>
          </a:ln>
        </p:spPr>
        <p:txBody>
          <a:bodyPr wrap="square" rtlCol="0">
            <a:noAutofit/>
          </a:bodyPr>
          <a:lstStyle/>
          <a:p>
            <a:pPr>
              <a:lnSpc>
                <a:spcPct val="150000"/>
              </a:lnSpc>
            </a:pPr>
            <a:r>
              <a:rPr lang="ja-JP" altLang="en-US" sz="1400" dirty="0">
                <a:solidFill>
                  <a:srgbClr val="FF0000"/>
                </a:solidFill>
                <a:latin typeface="+mn-ea"/>
              </a:rPr>
              <a:t>（</a:t>
            </a:r>
            <a:r>
              <a:rPr lang="ja-JP" altLang="ja-JP" sz="1400" dirty="0">
                <a:solidFill>
                  <a:srgbClr val="FF0000"/>
                </a:solidFill>
                <a:latin typeface="+mn-ea"/>
              </a:rPr>
              <a:t>資料作成上のポイント</a:t>
            </a:r>
            <a:r>
              <a:rPr lang="ja-JP" altLang="en-US" sz="1400" dirty="0">
                <a:solidFill>
                  <a:srgbClr val="FF0000"/>
                </a:solidFill>
                <a:latin typeface="+mn-ea"/>
              </a:rPr>
              <a:t>）</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プロジェクトの「目的・内容」「成果・検証の方法」「スケジュール」「実施体制」「業務実績」について、記載をしてください。</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目的」には、プロジェクトが想定している区の産業振興や区民生活の質向上へどのように寄与するのか、本プロジェクトを行うことで期待する貴社としての今後の事業成長・展開への効果や、得たい成果をご記載ください。</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内容」には、具体的なプロジェクトの内容を記載してください（実証フィールドの想定、製品・サービスの活用方法、ステークホルダー、取得するデータ等）。また、その内容が概括的にわかるスキームを絵や図を用いて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目的・内容」には、上記のプロジェクトの「目的」・「内容」に加え、想定している実証実験の方法・実証フィールドの具体名もしくは要件・ステークホルダー・製品の活用等について、定量的な観点も含めて詳細に記載してください。</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「成果・検証方法」には、実証実験を通じて検証したい定量・定性的な成果目標（</a:t>
            </a:r>
            <a:r>
              <a:rPr lang="en-US" altLang="ja-JP" sz="1400" dirty="0">
                <a:solidFill>
                  <a:srgbClr val="FF0000"/>
                </a:solidFill>
                <a:latin typeface="+mn-ea"/>
              </a:rPr>
              <a:t>KPI</a:t>
            </a:r>
            <a:r>
              <a:rPr lang="ja-JP" altLang="en-US" sz="1400" dirty="0">
                <a:solidFill>
                  <a:srgbClr val="FF0000"/>
                </a:solidFill>
                <a:latin typeface="+mn-ea"/>
              </a:rPr>
              <a:t>・目標値を含める）と、具体的な検証方法（データの取得方法・取得先・分析方法等）を記載してください。</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「スケジュール」には、令和</a:t>
            </a:r>
            <a:r>
              <a:rPr lang="en-US" altLang="ja-JP" sz="1400" dirty="0">
                <a:solidFill>
                  <a:srgbClr val="FF0000"/>
                </a:solidFill>
                <a:latin typeface="+mn-ea"/>
              </a:rPr>
              <a:t>8</a:t>
            </a:r>
            <a:r>
              <a:rPr lang="ja-JP" altLang="en-US" sz="1400" dirty="0">
                <a:solidFill>
                  <a:srgbClr val="FF0000"/>
                </a:solidFill>
                <a:latin typeface="+mn-ea"/>
              </a:rPr>
              <a:t>年度の具体的なスケジュール（令和</a:t>
            </a:r>
            <a:r>
              <a:rPr lang="en-US" altLang="ja-JP" sz="1400" dirty="0">
                <a:solidFill>
                  <a:srgbClr val="FF0000"/>
                </a:solidFill>
                <a:latin typeface="+mn-ea"/>
              </a:rPr>
              <a:t>8</a:t>
            </a:r>
            <a:r>
              <a:rPr lang="ja-JP" altLang="en-US" sz="1400" dirty="0">
                <a:solidFill>
                  <a:srgbClr val="FF0000"/>
                </a:solidFill>
                <a:latin typeface="+mn-ea"/>
              </a:rPr>
              <a:t>年</a:t>
            </a:r>
            <a:r>
              <a:rPr lang="en-US" altLang="ja-JP" sz="1400" dirty="0">
                <a:solidFill>
                  <a:srgbClr val="FF0000"/>
                </a:solidFill>
                <a:latin typeface="+mn-ea"/>
              </a:rPr>
              <a:t>10</a:t>
            </a:r>
            <a:r>
              <a:rPr lang="ja-JP" altLang="en-US" sz="1400" dirty="0">
                <a:solidFill>
                  <a:srgbClr val="FF0000"/>
                </a:solidFill>
                <a:latin typeface="+mn-ea"/>
              </a:rPr>
              <a:t>月～令和</a:t>
            </a:r>
            <a:r>
              <a:rPr lang="en-US" altLang="ja-JP" sz="1400" dirty="0">
                <a:solidFill>
                  <a:srgbClr val="FF0000"/>
                </a:solidFill>
                <a:latin typeface="+mn-ea"/>
              </a:rPr>
              <a:t>9</a:t>
            </a:r>
            <a:r>
              <a:rPr lang="ja-JP" altLang="en-US" sz="1400" dirty="0">
                <a:solidFill>
                  <a:srgbClr val="FF0000"/>
                </a:solidFill>
                <a:latin typeface="+mn-ea"/>
              </a:rPr>
              <a:t>年</a:t>
            </a:r>
            <a:r>
              <a:rPr lang="en-US" altLang="ja-JP" sz="1400" dirty="0">
                <a:solidFill>
                  <a:srgbClr val="FF0000"/>
                </a:solidFill>
                <a:latin typeface="+mn-ea"/>
              </a:rPr>
              <a:t>3</a:t>
            </a:r>
            <a:r>
              <a:rPr lang="ja-JP" altLang="en-US" sz="1400" dirty="0">
                <a:solidFill>
                  <a:srgbClr val="FF0000"/>
                </a:solidFill>
                <a:latin typeface="+mn-ea"/>
              </a:rPr>
              <a:t>月末まで）と、実証実験</a:t>
            </a:r>
            <a:r>
              <a:rPr lang="en-US" altLang="ja-JP" sz="1400" dirty="0">
                <a:solidFill>
                  <a:srgbClr val="FF0000"/>
                </a:solidFill>
                <a:latin typeface="+mn-ea"/>
              </a:rPr>
              <a:t>2</a:t>
            </a:r>
            <a:r>
              <a:rPr lang="ja-JP" altLang="en-US" sz="1400" dirty="0">
                <a:solidFill>
                  <a:srgbClr val="FF0000"/>
                </a:solidFill>
                <a:latin typeface="+mn-ea"/>
              </a:rPr>
              <a:t>年度目の計画・展望（更に効果を高めるための目標、新たな展開、想定している実装フィールド、スケジュール等）を記載してください。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実施体制」には、責任者・担当者・人数・役割等を記載してください。本プロジェクトにおける共創相手の事業者や再委託先も含めたものとし、事業者が特定できている場合は事業者名を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「業務実績」には、過去に実施した実証実験や製品の導入実績や成果等について記載してください。</a:t>
            </a:r>
            <a:endParaRPr lang="en-US" altLang="ja-JP" sz="1400" dirty="0">
              <a:solidFill>
                <a:srgbClr val="FF0000"/>
              </a:solidFill>
              <a:latin typeface="+mn-ea"/>
            </a:endParaRP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以下、必要に応じてデザイン・レイアウト・フォント・文字の大きさ等を調整してください。</a:t>
            </a: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以下、適宜枚数を追加してください。</a:t>
            </a:r>
          </a:p>
        </p:txBody>
      </p:sp>
    </p:spTree>
    <p:extLst>
      <p:ext uri="{BB962C8B-B14F-4D97-AF65-F5344CB8AC3E}">
        <p14:creationId xmlns:p14="http://schemas.microsoft.com/office/powerpoint/2010/main" val="1850370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8163CC05-DC71-4AD3-701C-A7EF15735729}"/>
              </a:ext>
            </a:extLst>
          </p:cNvPr>
          <p:cNvSpPr txBox="1"/>
          <p:nvPr/>
        </p:nvSpPr>
        <p:spPr>
          <a:xfrm>
            <a:off x="418075" y="809104"/>
            <a:ext cx="9072000" cy="5292724"/>
          </a:xfrm>
          <a:prstGeom prst="rect">
            <a:avLst/>
          </a:prstGeom>
          <a:noFill/>
          <a:ln w="19050">
            <a:solidFill>
              <a:srgbClr val="FF3300"/>
            </a:solidFill>
            <a:prstDash val="sysDash"/>
          </a:ln>
        </p:spPr>
        <p:txBody>
          <a:bodyPr wrap="square" rtlCol="0">
            <a:noAutofit/>
          </a:bodyPr>
          <a:lstStyle/>
          <a:p>
            <a:pPr>
              <a:lnSpc>
                <a:spcPct val="150000"/>
              </a:lnSpc>
            </a:pPr>
            <a:r>
              <a:rPr lang="ja-JP" altLang="en-US" sz="1400" dirty="0">
                <a:solidFill>
                  <a:srgbClr val="FF0000"/>
                </a:solidFill>
                <a:latin typeface="+mn-ea"/>
              </a:rPr>
              <a:t>（</a:t>
            </a:r>
            <a:r>
              <a:rPr lang="ja-JP" altLang="ja-JP" sz="1400" dirty="0">
                <a:solidFill>
                  <a:srgbClr val="FF0000"/>
                </a:solidFill>
                <a:latin typeface="+mn-ea"/>
              </a:rPr>
              <a:t>資料作成上のポイント</a:t>
            </a:r>
            <a:r>
              <a:rPr lang="ja-JP" altLang="en-US" sz="1400" dirty="0">
                <a:solidFill>
                  <a:srgbClr val="FF0000"/>
                </a:solidFill>
                <a:latin typeface="+mn-ea"/>
              </a:rPr>
              <a:t>）</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「創出したい新たな産業」「板橋区の地域的・産業特性との親和性」「市場創造・拡大の可能性」について、記載をしてください。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「板橋区の地域的・産業特性との親和性」には、連携・活動が可能な板橋区の地域的・産業特性と、板橋区の業種・事業者属性等を記載してください。</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「市場創造・拡大の可能性」には、本テーマの市場創造・拡大の展望と実現に資する根拠、将来的な市場規模や拡大展望等を記載してください。</a:t>
            </a:r>
          </a:p>
          <a:p>
            <a:pPr>
              <a:lnSpc>
                <a:spcPct val="150000"/>
              </a:lnSpc>
            </a:pPr>
            <a:endParaRPr lang="en-US" altLang="ja-JP" sz="1400" dirty="0">
              <a:solidFill>
                <a:srgbClr val="FF0000"/>
              </a:solidFill>
              <a:latin typeface="+mn-ea"/>
            </a:endParaRP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以下、必要に応じてデザイン・レイアウト・フォント・文字の大きさ等を調整してください。</a:t>
            </a: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以下、適宜枚数を追加してください。</a:t>
            </a:r>
          </a:p>
        </p:txBody>
      </p:sp>
    </p:spTree>
    <p:extLst>
      <p:ext uri="{BB962C8B-B14F-4D97-AF65-F5344CB8AC3E}">
        <p14:creationId xmlns:p14="http://schemas.microsoft.com/office/powerpoint/2010/main" val="4180484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5D72F834-543E-954A-B4AF-FEFB41BD756B}"/>
              </a:ext>
            </a:extLst>
          </p:cNvPr>
          <p:cNvSpPr txBox="1"/>
          <p:nvPr/>
        </p:nvSpPr>
        <p:spPr>
          <a:xfrm>
            <a:off x="415925" y="804986"/>
            <a:ext cx="9072000" cy="5292724"/>
          </a:xfrm>
          <a:prstGeom prst="rect">
            <a:avLst/>
          </a:prstGeom>
          <a:noFill/>
          <a:ln w="19050">
            <a:solidFill>
              <a:srgbClr val="FF3300"/>
            </a:solidFill>
            <a:prstDash val="sysDash"/>
          </a:ln>
        </p:spPr>
        <p:txBody>
          <a:bodyPr wrap="square" rtlCol="0">
            <a:noAutofit/>
          </a:bodyPr>
          <a:lstStyle/>
          <a:p>
            <a:pPr>
              <a:lnSpc>
                <a:spcPct val="150000"/>
              </a:lnSpc>
            </a:pPr>
            <a:r>
              <a:rPr lang="ja-JP" altLang="en-US" sz="1400" dirty="0">
                <a:solidFill>
                  <a:srgbClr val="FF0000"/>
                </a:solidFill>
                <a:latin typeface="+mn-ea"/>
              </a:rPr>
              <a:t>（</a:t>
            </a:r>
            <a:r>
              <a:rPr lang="ja-JP" altLang="ja-JP" sz="1400" dirty="0">
                <a:solidFill>
                  <a:srgbClr val="FF0000"/>
                </a:solidFill>
                <a:latin typeface="+mn-ea"/>
              </a:rPr>
              <a:t>資料作成上のポイント</a:t>
            </a:r>
            <a:r>
              <a:rPr lang="ja-JP" altLang="en-US" sz="1400" dirty="0">
                <a:solidFill>
                  <a:srgbClr val="FF0000"/>
                </a:solidFill>
                <a:latin typeface="+mn-ea"/>
              </a:rPr>
              <a:t>）</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「解決を目指す社会課題・社会課題解決への意欲」「板橋区における社会課題解決の見込み／板橋区以外への水平展開・波及効果の見込み」について、記載してください。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「解決を目指す社会課題・社会課題解決への意欲」には、貴社が解決を目指す社会課題及び詳細と、その社会課題に取り組む背景・理由や現在の取り組み状況・今後の見込み等を記載してください。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板橋区における社会課題解決の見込み／板橋区以外への水平展開・波及効果の見込み」には、板橋区の地域特性を踏まえて解決すべき社会課題及びプロジェクトを通じた課題解決への効果見込やその根拠を記載してください。</a:t>
            </a:r>
            <a:br>
              <a:rPr lang="en-US" altLang="ja-JP" sz="1400" dirty="0">
                <a:solidFill>
                  <a:srgbClr val="FF0000"/>
                </a:solidFill>
                <a:latin typeface="+mn-ea"/>
              </a:rPr>
            </a:br>
            <a:r>
              <a:rPr lang="ja-JP" altLang="en-US" sz="1400" dirty="0">
                <a:solidFill>
                  <a:srgbClr val="FF0000"/>
                </a:solidFill>
                <a:latin typeface="+mn-ea"/>
              </a:rPr>
              <a:t>加えて、板橋区でプロジェクトを行うことにより、板橋区以外への水平展開や波及効果の見込み（波及対象者数や経済的効果等）や根拠を記載してください。</a:t>
            </a:r>
          </a:p>
          <a:p>
            <a:pPr>
              <a:lnSpc>
                <a:spcPct val="150000"/>
              </a:lnSpc>
            </a:pPr>
            <a:endParaRPr lang="en-US" altLang="ja-JP" sz="1400" dirty="0">
              <a:solidFill>
                <a:srgbClr val="FF0000"/>
              </a:solidFill>
              <a:latin typeface="+mn-ea"/>
            </a:endParaRP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以下、必要に応じてデザイン・レイアウト・フォント・文字の大きさ等を調整してください。</a:t>
            </a: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以下、適宜枚数を追加してください。</a:t>
            </a:r>
          </a:p>
        </p:txBody>
      </p:sp>
    </p:spTree>
    <p:extLst>
      <p:ext uri="{BB962C8B-B14F-4D97-AF65-F5344CB8AC3E}">
        <p14:creationId xmlns:p14="http://schemas.microsoft.com/office/powerpoint/2010/main" val="1319768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B7F5EA0-C313-2AE2-DE0D-8B8F6020CA5C}"/>
              </a:ext>
            </a:extLst>
          </p:cNvPr>
          <p:cNvSpPr txBox="1"/>
          <p:nvPr/>
        </p:nvSpPr>
        <p:spPr>
          <a:xfrm>
            <a:off x="413588" y="809103"/>
            <a:ext cx="9072000" cy="5292724"/>
          </a:xfrm>
          <a:prstGeom prst="rect">
            <a:avLst/>
          </a:prstGeom>
          <a:noFill/>
          <a:ln w="19050">
            <a:solidFill>
              <a:srgbClr val="FF3300"/>
            </a:solidFill>
            <a:prstDash val="sysDash"/>
          </a:ln>
        </p:spPr>
        <p:txBody>
          <a:bodyPr wrap="square" rtlCol="0">
            <a:noAutofit/>
          </a:bodyPr>
          <a:lstStyle/>
          <a:p>
            <a:pPr>
              <a:lnSpc>
                <a:spcPct val="150000"/>
              </a:lnSpc>
            </a:pPr>
            <a:r>
              <a:rPr lang="ja-JP" altLang="en-US" sz="1400" dirty="0">
                <a:solidFill>
                  <a:srgbClr val="FF0000"/>
                </a:solidFill>
                <a:latin typeface="+mn-ea"/>
              </a:rPr>
              <a:t>（</a:t>
            </a:r>
            <a:r>
              <a:rPr lang="ja-JP" altLang="ja-JP" sz="1400" dirty="0">
                <a:solidFill>
                  <a:srgbClr val="FF0000"/>
                </a:solidFill>
                <a:latin typeface="+mn-ea"/>
              </a:rPr>
              <a:t>資料作成上のポイント</a:t>
            </a:r>
            <a:r>
              <a:rPr lang="ja-JP" altLang="en-US" sz="1400" dirty="0">
                <a:solidFill>
                  <a:srgbClr val="FF0000"/>
                </a:solidFill>
                <a:latin typeface="+mn-ea"/>
              </a:rPr>
              <a:t>）</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「区内事業者もしくはスタートアップとの連携」について、記載してください。</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「区内事業者もしくはスタートアップとの連携」 には、共創相手の確定有無に応じて以下の内容について記載してください。</a:t>
            </a:r>
            <a:br>
              <a:rPr lang="en-US" altLang="ja-JP" sz="1400" dirty="0">
                <a:solidFill>
                  <a:srgbClr val="FF0000"/>
                </a:solidFill>
                <a:latin typeface="+mn-ea"/>
              </a:rPr>
            </a:br>
            <a:r>
              <a:rPr lang="ja-JP" altLang="en-US" sz="1400" dirty="0">
                <a:solidFill>
                  <a:srgbClr val="FF0000"/>
                </a:solidFill>
                <a:latin typeface="+mn-ea"/>
              </a:rPr>
              <a:t>（応募段階で共創相手となる事業者が決まっている場合は）</a:t>
            </a:r>
            <a:br>
              <a:rPr lang="en-US" altLang="ja-JP" sz="1400" dirty="0">
                <a:solidFill>
                  <a:srgbClr val="FF0000"/>
                </a:solidFill>
                <a:latin typeface="+mn-ea"/>
              </a:rPr>
            </a:br>
            <a:r>
              <a:rPr lang="ja-JP" altLang="en-US" sz="1400" dirty="0">
                <a:solidFill>
                  <a:srgbClr val="FF0000"/>
                </a:solidFill>
                <a:latin typeface="+mn-ea"/>
              </a:rPr>
              <a:t>貴社との共創を予定している、区内事業者・スタートアップの概要と役割分担、本プロジェクトにおいて貴社と共創相手のそれぞれが活かす強み、自社にとってのメリット、共創先へのメリット、共創を行うことによる連携効果等を記載してください。</a:t>
            </a:r>
            <a:br>
              <a:rPr lang="en-US" altLang="ja-JP" sz="1400" dirty="0">
                <a:solidFill>
                  <a:srgbClr val="FF0000"/>
                </a:solidFill>
                <a:latin typeface="+mn-ea"/>
              </a:rPr>
            </a:br>
            <a:r>
              <a:rPr lang="ja-JP" altLang="en-US" sz="1400" dirty="0">
                <a:solidFill>
                  <a:srgbClr val="FF0000"/>
                </a:solidFill>
                <a:latin typeface="+mn-ea"/>
              </a:rPr>
              <a:t>（応募段階で共創相手となる事業者が決まっていない場合は）</a:t>
            </a:r>
          </a:p>
          <a:p>
            <a:pPr marL="171450" indent="-171450">
              <a:lnSpc>
                <a:spcPct val="150000"/>
              </a:lnSpc>
              <a:buFont typeface="Arial" panose="020B0604020202020204" pitchFamily="34" charset="0"/>
              <a:buChar char="•"/>
            </a:pPr>
            <a:r>
              <a:rPr lang="ja-JP" altLang="en-US" sz="1400" dirty="0">
                <a:solidFill>
                  <a:srgbClr val="FF0000"/>
                </a:solidFill>
                <a:latin typeface="+mn-ea"/>
              </a:rPr>
              <a:t>貴社として共創を予定している、区内事業者・スタートアップの要件（業種、保有している技術・ノウハウ）と想定する役割分担、自社にとってのメリット、共創先へのメリット、共創を行うことによる連携効果等を記載してください。</a:t>
            </a:r>
            <a:endParaRPr lang="en-US" altLang="ja-JP" sz="1400" dirty="0">
              <a:solidFill>
                <a:srgbClr val="FF0000"/>
              </a:solidFill>
              <a:latin typeface="+mn-ea"/>
            </a:endParaRP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以下、必要に応じてデザイン・レイアウト・フォント・文字の大きさ等を調整してください。</a:t>
            </a: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以下、適宜枚数を追加してください。</a:t>
            </a:r>
          </a:p>
        </p:txBody>
      </p:sp>
    </p:spTree>
    <p:extLst>
      <p:ext uri="{BB962C8B-B14F-4D97-AF65-F5344CB8AC3E}">
        <p14:creationId xmlns:p14="http://schemas.microsoft.com/office/powerpoint/2010/main" val="582062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954E688A-D40A-A860-361B-092CA1AE158C}"/>
              </a:ext>
            </a:extLst>
          </p:cNvPr>
          <p:cNvSpPr txBox="1"/>
          <p:nvPr/>
        </p:nvSpPr>
        <p:spPr>
          <a:xfrm>
            <a:off x="415925" y="835131"/>
            <a:ext cx="9072000" cy="5292724"/>
          </a:xfrm>
          <a:prstGeom prst="rect">
            <a:avLst/>
          </a:prstGeom>
          <a:noFill/>
          <a:ln w="19050">
            <a:solidFill>
              <a:srgbClr val="FF3300"/>
            </a:solidFill>
            <a:prstDash val="sysDash"/>
          </a:ln>
        </p:spPr>
        <p:txBody>
          <a:bodyPr wrap="square" rtlCol="0">
            <a:noAutofit/>
          </a:bodyPr>
          <a:lstStyle/>
          <a:p>
            <a:pPr>
              <a:lnSpc>
                <a:spcPct val="150000"/>
              </a:lnSpc>
            </a:pPr>
            <a:r>
              <a:rPr lang="ja-JP" altLang="en-US" sz="1400" dirty="0">
                <a:solidFill>
                  <a:srgbClr val="FF0000"/>
                </a:solidFill>
                <a:latin typeface="+mn-ea"/>
              </a:rPr>
              <a:t>（</a:t>
            </a:r>
            <a:r>
              <a:rPr lang="ja-JP" altLang="ja-JP" sz="1400" dirty="0">
                <a:solidFill>
                  <a:srgbClr val="FF0000"/>
                </a:solidFill>
                <a:latin typeface="+mn-ea"/>
              </a:rPr>
              <a:t>資料作成上のポイント</a:t>
            </a:r>
            <a:r>
              <a:rPr lang="ja-JP" altLang="en-US" sz="1400" dirty="0">
                <a:solidFill>
                  <a:srgbClr val="FF0000"/>
                </a:solidFill>
                <a:latin typeface="+mn-ea"/>
              </a:rPr>
              <a:t>）</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「収入」「支出」について、総額と内訳を円単位で記載をしてください。</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各金額は「税抜金額」、「消費税額」、「税込金額」がわかるように表記してください。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「収入」には、 「板橋区イノベーション創出・社会実装推進事業」から得られる支援金の他、別の収入源（補助金や自己資金）が存在する場合は、併せて記載してください。</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「支出」には、「板橋区イノベーション創出・社会実装推進事業」から得られる支援金の具体的な用途が明確となるように、費目別など詳細に記載してください</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endParaRPr lang="ja-JP" altLang="en-US" sz="1400" dirty="0">
              <a:solidFill>
                <a:srgbClr val="FF0000"/>
              </a:solidFill>
              <a:latin typeface="+mn-ea"/>
            </a:endParaRPr>
          </a:p>
          <a:p>
            <a:pPr>
              <a:lnSpc>
                <a:spcPct val="150000"/>
              </a:lnSpc>
            </a:pPr>
            <a:endParaRPr lang="en-US" altLang="ja-JP" sz="1400" dirty="0">
              <a:solidFill>
                <a:srgbClr val="FF0000"/>
              </a:solidFill>
              <a:latin typeface="+mn-ea"/>
            </a:endParaRP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以下、必要に応じてデザイン・レイアウト・フォント・文字の大きさ等を調整してください。</a:t>
            </a: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以下、適宜枚数を追加してください。</a:t>
            </a:r>
          </a:p>
        </p:txBody>
      </p:sp>
    </p:spTree>
    <p:extLst>
      <p:ext uri="{BB962C8B-B14F-4D97-AF65-F5344CB8AC3E}">
        <p14:creationId xmlns:p14="http://schemas.microsoft.com/office/powerpoint/2010/main" val="12714412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35e8e40f-b990-41de-a0fc-543397efce71"/>
  <p:tag name="THINKCELLUNDODONOTDELETE" val="0"/>
</p:tagLst>
</file>

<file path=ppt/theme/theme1.xml><?xml version="1.0" encoding="utf-8"?>
<a:theme xmlns:a="http://schemas.openxmlformats.org/drawingml/2006/main" name="０．表紙">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Font2024">
      <a:majorFont>
        <a:latin typeface="Calibri"/>
        <a:ea typeface="Yu Gothic UI"/>
        <a:cs typeface=""/>
      </a:majorFont>
      <a:minorFont>
        <a:latin typeface="Calibr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2EDBF493-BCFD-4812-A849-0DAF123BBA0E}" vid="{8B02D26D-CD54-4DF1-A9EA-52088E75C19D}"/>
    </a:ext>
  </a:extLst>
</a:theme>
</file>

<file path=ppt/theme/theme2.xml><?xml version="1.0" encoding="utf-8"?>
<a:theme xmlns:a="http://schemas.openxmlformats.org/drawingml/2006/main" name="１．企業概要">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Font2024">
      <a:majorFont>
        <a:latin typeface="Calibri"/>
        <a:ea typeface="Yu Gothic UI"/>
        <a:cs typeface=""/>
      </a:majorFont>
      <a:minorFont>
        <a:latin typeface="Calibr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2EDBF493-BCFD-4812-A849-0DAF123BBA0E}" vid="{1CCFDFF3-DDE9-49D1-9B26-F2EF847D6F76}"/>
    </a:ext>
  </a:extLst>
</a:theme>
</file>

<file path=ppt/theme/theme3.xml><?xml version="1.0" encoding="utf-8"?>
<a:theme xmlns:a="http://schemas.openxmlformats.org/drawingml/2006/main" name="２．ビジネスモデルの革新性">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Font2024">
      <a:majorFont>
        <a:latin typeface="Calibri"/>
        <a:ea typeface="Yu Gothic UI"/>
        <a:cs typeface=""/>
      </a:majorFont>
      <a:minorFont>
        <a:latin typeface="Calibr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2EDBF493-BCFD-4812-A849-0DAF123BBA0E}" vid="{1CCFDFF3-DDE9-49D1-9B26-F2EF847D6F76}"/>
    </a:ext>
  </a:extLst>
</a:theme>
</file>

<file path=ppt/theme/theme4.xml><?xml version="1.0" encoding="utf-8"?>
<a:theme xmlns:a="http://schemas.openxmlformats.org/drawingml/2006/main" name="３．プロジェクトの実現性">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Font2024">
      <a:majorFont>
        <a:latin typeface="Calibri"/>
        <a:ea typeface="Yu Gothic UI"/>
        <a:cs typeface=""/>
      </a:majorFont>
      <a:minorFont>
        <a:latin typeface="Calibr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2EDBF493-BCFD-4812-A849-0DAF123BBA0E}" vid="{1CCFDFF3-DDE9-49D1-9B26-F2EF847D6F76}"/>
    </a:ext>
  </a:extLst>
</a:theme>
</file>

<file path=ppt/theme/theme5.xml><?xml version="1.0" encoding="utf-8"?>
<a:theme xmlns:a="http://schemas.openxmlformats.org/drawingml/2006/main" name="４．区内産業の振興への寄与">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Font2024">
      <a:majorFont>
        <a:latin typeface="Calibri"/>
        <a:ea typeface="Yu Gothic UI"/>
        <a:cs typeface=""/>
      </a:majorFont>
      <a:minorFont>
        <a:latin typeface="Calibr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2EDBF493-BCFD-4812-A849-0DAF123BBA0E}" vid="{1CCFDFF3-DDE9-49D1-9B26-F2EF847D6F76}"/>
    </a:ext>
  </a:extLst>
</a:theme>
</file>

<file path=ppt/theme/theme6.xml><?xml version="1.0" encoding="utf-8"?>
<a:theme xmlns:a="http://schemas.openxmlformats.org/drawingml/2006/main" name="５．社会課題解決への寄与">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Font2024">
      <a:majorFont>
        <a:latin typeface="Calibri"/>
        <a:ea typeface="Yu Gothic UI"/>
        <a:cs typeface=""/>
      </a:majorFont>
      <a:minorFont>
        <a:latin typeface="Calibr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2EDBF493-BCFD-4812-A849-0DAF123BBA0E}" vid="{1CCFDFF3-DDE9-49D1-9B26-F2EF847D6F76}"/>
    </a:ext>
  </a:extLst>
</a:theme>
</file>

<file path=ppt/theme/theme7.xml><?xml version="1.0" encoding="utf-8"?>
<a:theme xmlns:a="http://schemas.openxmlformats.org/drawingml/2006/main" name="６．板橋区内企業・スタートアップ等との連携効果">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Font2024">
      <a:majorFont>
        <a:latin typeface="Calibri"/>
        <a:ea typeface="Yu Gothic UI"/>
        <a:cs typeface=""/>
      </a:majorFont>
      <a:minorFont>
        <a:latin typeface="Calibr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2EDBF493-BCFD-4812-A849-0DAF123BBA0E}" vid="{1CCFDFF3-DDE9-49D1-9B26-F2EF847D6F76}"/>
    </a:ext>
  </a:extLst>
</a:theme>
</file>

<file path=ppt/theme/theme8.xml><?xml version="1.0" encoding="utf-8"?>
<a:theme xmlns:a="http://schemas.openxmlformats.org/drawingml/2006/main" name="７．プロジェクトの収支計画">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Font2024">
      <a:majorFont>
        <a:latin typeface="Calibri"/>
        <a:ea typeface="Yu Gothic UI"/>
        <a:cs typeface=""/>
      </a:majorFont>
      <a:minorFont>
        <a:latin typeface="Calibr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2EDBF493-BCFD-4812-A849-0DAF123BBA0E}" vid="{1CCFDFF3-DDE9-49D1-9B26-F2EF847D6F76}"/>
    </a:ext>
  </a:extLst>
</a:theme>
</file>

<file path=ppt/theme/theme9.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6387929771A74A94E7A90C11F11539" ma:contentTypeVersion="10" ma:contentTypeDescription="Create a new document." ma:contentTypeScope="" ma:versionID="979fb8d2fb436b90ed1822ea5ec25575">
  <xsd:schema xmlns:xsd="http://www.w3.org/2001/XMLSchema" xmlns:xs="http://www.w3.org/2001/XMLSchema" xmlns:p="http://schemas.microsoft.com/office/2006/metadata/properties" xmlns:ns2="2deede11-09eb-42bc-9773-dc1956e0349c" xmlns:ns3="9ced31ad-78e8-494b-837e-3e3e5a41f956" targetNamespace="http://schemas.microsoft.com/office/2006/metadata/properties" ma:root="true" ma:fieldsID="beda6a137fad146e34dc4151e5e4cdaa" ns2:_="" ns3:_="">
    <xsd:import namespace="2deede11-09eb-42bc-9773-dc1956e0349c"/>
    <xsd:import namespace="9ced31ad-78e8-494b-837e-3e3e5a41f95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eede11-09eb-42bc-9773-dc1956e034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798d900d-0589-4081-96eb-513de833a50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ced31ad-78e8-494b-837e-3e3e5a41f95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8ea6a7b-e11e-4b5e-8a90-2df421f82901}" ma:internalName="TaxCatchAll" ma:showField="CatchAllData" ma:web="9ced31ad-78e8-494b-837e-3e3e5a41f95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deede11-09eb-42bc-9773-dc1956e0349c">
      <Terms xmlns="http://schemas.microsoft.com/office/infopath/2007/PartnerControls"/>
    </lcf76f155ced4ddcb4097134ff3c332f>
    <TaxCatchAll xmlns="9ced31ad-78e8-494b-837e-3e3e5a41f956" xsi:nil="true"/>
  </documentManagement>
</p:properties>
</file>

<file path=customXml/itemProps1.xml><?xml version="1.0" encoding="utf-8"?>
<ds:datastoreItem xmlns:ds="http://schemas.openxmlformats.org/officeDocument/2006/customXml" ds:itemID="{2F75CF83-DB86-4C29-925D-B8BA5F8AA969}"/>
</file>

<file path=customXml/itemProps2.xml><?xml version="1.0" encoding="utf-8"?>
<ds:datastoreItem xmlns:ds="http://schemas.openxmlformats.org/officeDocument/2006/customXml" ds:itemID="{22447DC3-3A53-4CCE-AEF6-7B13BEB67DC0}"/>
</file>

<file path=customXml/itemProps3.xml><?xml version="1.0" encoding="utf-8"?>
<ds:datastoreItem xmlns:ds="http://schemas.openxmlformats.org/officeDocument/2006/customXml" ds:itemID="{8CACBA89-8B80-4FEC-8927-3028FF01D7B4}"/>
</file>

<file path=docMetadata/LabelInfo.xml><?xml version="1.0" encoding="utf-8"?>
<clbl:labelList xmlns:clbl="http://schemas.microsoft.com/office/2020/mipLabelMetadata">
  <clbl:label id="{ea60d57e-af5b-4752-ac57-3e4f28ca11dc}" enabled="1" method="Standard" siteId="{36da45f1-dd2c-4d1f-af13-5abe46b99921}" removed="0"/>
</clbl:labelList>
</file>

<file path=docProps/app.xml><?xml version="1.0" encoding="utf-8"?>
<Properties xmlns="http://schemas.openxmlformats.org/officeDocument/2006/extended-properties" xmlns:vt="http://schemas.openxmlformats.org/officeDocument/2006/docPropsVTypes">
  <Template>業務成果報告書(墨田区プロトタイプ実証実験事業)_20240331_vfin</Template>
  <TotalTime>0</TotalTime>
  <Words>1628</Words>
  <Application>Microsoft Office PowerPoint</Application>
  <PresentationFormat>A4 210 x 297 mm</PresentationFormat>
  <Paragraphs>60</Paragraphs>
  <Slides>8</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8</vt:i4>
      </vt:variant>
      <vt:variant>
        <vt:lpstr>スライド タイトル</vt:lpstr>
      </vt:variant>
      <vt:variant>
        <vt:i4>8</vt:i4>
      </vt:variant>
    </vt:vector>
  </HeadingPairs>
  <TitlesOfParts>
    <vt:vector size="22" baseType="lpstr">
      <vt:lpstr>ＭＳ ゴシック</vt:lpstr>
      <vt:lpstr>Yu Gothic UI</vt:lpstr>
      <vt:lpstr>Arial</vt:lpstr>
      <vt:lpstr>Calibri</vt:lpstr>
      <vt:lpstr>Verdana</vt:lpstr>
      <vt:lpstr>Wingdings</vt:lpstr>
      <vt:lpstr>０．表紙</vt:lpstr>
      <vt:lpstr>１．企業概要</vt:lpstr>
      <vt:lpstr>２．ビジネスモデルの革新性</vt:lpstr>
      <vt:lpstr>３．プロジェクトの実現性</vt:lpstr>
      <vt:lpstr>４．区内産業の振興への寄与</vt:lpstr>
      <vt:lpstr>５．社会課題解決への寄与</vt:lpstr>
      <vt:lpstr>６．板橋区内企業・スタートアップ等との連携効果</vt:lpstr>
      <vt:lpstr>７．プロジェクトの収支計画</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2026-06-25T03:12:46Z</dcterms:created>
  <dcterms:modified xsi:type="dcterms:W3CDTF">2026-06-25T03:12:55Z</dcterms:modified>
  <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0x010100216387929771A74A94E7A90C11F11539</vt:lpwstr>
  </property>
</Properties>
</file>